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6" r:id="rId1"/>
  </p:sldMasterIdLst>
  <p:notesMasterIdLst>
    <p:notesMasterId r:id="rId15"/>
  </p:notesMasterIdLst>
  <p:sldIdLst>
    <p:sldId id="261" r:id="rId2"/>
    <p:sldId id="264" r:id="rId3"/>
    <p:sldId id="262" r:id="rId4"/>
    <p:sldId id="265" r:id="rId5"/>
    <p:sldId id="268" r:id="rId6"/>
    <p:sldId id="266" r:id="rId7"/>
    <p:sldId id="267" r:id="rId8"/>
    <p:sldId id="270" r:id="rId9"/>
    <p:sldId id="272" r:id="rId10"/>
    <p:sldId id="273" r:id="rId11"/>
    <p:sldId id="274" r:id="rId12"/>
    <p:sldId id="275" r:id="rId13"/>
    <p:sldId id="277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lorence" initials="F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60A0E-E0C6-4B79-B726-71D0620C5E2D}" type="datetimeFigureOut">
              <a:rPr lang="fr-BE" smtClean="0"/>
              <a:t>12/05/2016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53189-C91C-490D-BAC1-1DB8CCD680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8699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53189-C91C-490D-BAC1-1DB8CCD68099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78642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12/05/2016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91368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12/05/2016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52310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12/05/2016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25401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12/05/2016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39368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12/05/2016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65590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12/05/2016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81428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12/05/2016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33265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12/05/2016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14434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12/05/2016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51228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12/05/2016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37930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12/05/2016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48186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12/05/2016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4557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7" r:id="rId1"/>
    <p:sldLayoutId id="2147484138" r:id="rId2"/>
    <p:sldLayoutId id="2147484139" r:id="rId3"/>
    <p:sldLayoutId id="2147484140" r:id="rId4"/>
    <p:sldLayoutId id="2147484141" r:id="rId5"/>
    <p:sldLayoutId id="2147484142" r:id="rId6"/>
    <p:sldLayoutId id="2147484143" r:id="rId7"/>
    <p:sldLayoutId id="2147484144" r:id="rId8"/>
    <p:sldLayoutId id="2147484145" r:id="rId9"/>
    <p:sldLayoutId id="2147484146" r:id="rId10"/>
    <p:sldLayoutId id="214748414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eb.philo.ulg.ac.be/bibliohist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BE" b="1" dirty="0" smtClean="0">
                <a:latin typeface="+mn-lt"/>
              </a:rPr>
              <a:t>Du « Projet biblio » au cours d’Introduction pratique à la recherche en histoire</a:t>
            </a:r>
            <a:br>
              <a:rPr lang="fr-BE" b="1" dirty="0" smtClean="0">
                <a:latin typeface="+mn-lt"/>
              </a:rPr>
            </a:br>
            <a:endParaRPr lang="fr-BE" b="1" dirty="0">
              <a:latin typeface="+mn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BE" sz="2400" dirty="0" smtClean="0"/>
              <a:t>Département des Sciences historiques - 2007-2016</a:t>
            </a:r>
            <a:endParaRPr lang="fr-BE" sz="2400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144962"/>
            <a:ext cx="2857500" cy="2409825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6516216" y="4433044"/>
            <a:ext cx="2520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BE" dirty="0" smtClean="0"/>
              <a:t>Ch. Bechet</a:t>
            </a:r>
          </a:p>
          <a:p>
            <a:pPr algn="r"/>
            <a:r>
              <a:rPr lang="fr-BE" dirty="0" smtClean="0"/>
              <a:t>L. </a:t>
            </a:r>
            <a:r>
              <a:rPr lang="fr-BE" dirty="0" err="1" smtClean="0"/>
              <a:t>Cherdon</a:t>
            </a:r>
            <a:endParaRPr lang="fr-BE" dirty="0" smtClean="0"/>
          </a:p>
          <a:p>
            <a:pPr algn="r"/>
            <a:r>
              <a:rPr lang="fr-BE" dirty="0" smtClean="0"/>
              <a:t>Fl. Close</a:t>
            </a:r>
          </a:p>
          <a:p>
            <a:pPr algn="r"/>
            <a:r>
              <a:rPr lang="fr-BE" dirty="0" smtClean="0"/>
              <a:t>A. Delfosse</a:t>
            </a:r>
          </a:p>
          <a:p>
            <a:pPr algn="r"/>
            <a:r>
              <a:rPr lang="fr-BE" dirty="0" smtClean="0"/>
              <a:t>A. Dignef</a:t>
            </a:r>
          </a:p>
          <a:p>
            <a:pPr algn="r"/>
            <a:r>
              <a:rPr lang="fr-BE" dirty="0" smtClean="0"/>
              <a:t>E. Geerkens</a:t>
            </a:r>
          </a:p>
          <a:p>
            <a:pPr algn="r"/>
            <a:r>
              <a:rPr lang="fr-BE" dirty="0" smtClean="0"/>
              <a:t>C. Lanneau</a:t>
            </a:r>
          </a:p>
          <a:p>
            <a:pPr algn="r"/>
            <a:r>
              <a:rPr lang="fr-BE" dirty="0"/>
              <a:t>P.-F. </a:t>
            </a:r>
            <a:r>
              <a:rPr lang="fr-BE" dirty="0" smtClean="0"/>
              <a:t>Pirlet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1696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88640"/>
            <a:ext cx="2674243" cy="139301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5205"/>
            <a:ext cx="7886700" cy="1325563"/>
          </a:xfrm>
        </p:spPr>
        <p:txBody>
          <a:bodyPr/>
          <a:lstStyle/>
          <a:p>
            <a:r>
              <a:rPr lang="fr-BE" b="1" dirty="0" smtClean="0">
                <a:latin typeface="+mn-lt"/>
              </a:rPr>
              <a:t>1</a:t>
            </a:r>
            <a:r>
              <a:rPr lang="fr-BE" b="1" baseline="30000" dirty="0" smtClean="0">
                <a:latin typeface="+mn-lt"/>
              </a:rPr>
              <a:t>er</a:t>
            </a:r>
            <a:r>
              <a:rPr lang="fr-BE" b="1" dirty="0" smtClean="0">
                <a:latin typeface="+mn-lt"/>
              </a:rPr>
              <a:t> Bilan et ajustement 2015-2016</a:t>
            </a:r>
            <a:endParaRPr lang="fr-BE" b="1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23528" y="1124744"/>
            <a:ext cx="4191322" cy="5400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fr-BE" sz="2000" dirty="0" smtClean="0"/>
              <a:t>Programme trop ambitieux en 30h (ampleur de la matière et charge de travail à domicile)</a:t>
            </a:r>
          </a:p>
          <a:p>
            <a:pPr>
              <a:spcBef>
                <a:spcPts val="0"/>
              </a:spcBef>
            </a:pPr>
            <a:endParaRPr lang="fr-BE" sz="2000" dirty="0" smtClean="0"/>
          </a:p>
          <a:p>
            <a:pPr>
              <a:spcBef>
                <a:spcPts val="0"/>
              </a:spcBef>
            </a:pPr>
            <a:r>
              <a:rPr lang="fr-BE" sz="2000" dirty="0" smtClean="0"/>
              <a:t>Formation trop théorique</a:t>
            </a:r>
          </a:p>
          <a:p>
            <a:pPr marL="0" indent="0">
              <a:spcBef>
                <a:spcPts val="0"/>
              </a:spcBef>
              <a:buNone/>
            </a:pPr>
            <a:endParaRPr lang="fr-BE" sz="2000" dirty="0"/>
          </a:p>
          <a:p>
            <a:pPr marL="0" indent="0">
              <a:spcBef>
                <a:spcPts val="0"/>
              </a:spcBef>
              <a:buNone/>
            </a:pPr>
            <a:r>
              <a:rPr lang="fr-BE" sz="2000" dirty="0" smtClean="0"/>
              <a:t> </a:t>
            </a:r>
          </a:p>
          <a:p>
            <a:pPr>
              <a:spcBef>
                <a:spcPts val="0"/>
              </a:spcBef>
            </a:pPr>
            <a:r>
              <a:rPr lang="fr-BE" sz="2000" dirty="0" smtClean="0"/>
              <a:t>Exigences scientifiques trop élevées</a:t>
            </a:r>
          </a:p>
          <a:p>
            <a:pPr>
              <a:spcBef>
                <a:spcPts val="0"/>
              </a:spcBef>
            </a:pPr>
            <a:endParaRPr lang="fr-BE" sz="2000" dirty="0" smtClean="0"/>
          </a:p>
          <a:p>
            <a:pPr>
              <a:spcBef>
                <a:spcPts val="0"/>
              </a:spcBef>
            </a:pPr>
            <a:endParaRPr lang="fr-BE" sz="2000" dirty="0"/>
          </a:p>
          <a:p>
            <a:pPr>
              <a:spcBef>
                <a:spcPts val="0"/>
              </a:spcBef>
            </a:pPr>
            <a:endParaRPr lang="fr-BE" sz="2000" dirty="0" smtClean="0"/>
          </a:p>
          <a:p>
            <a:pPr>
              <a:spcBef>
                <a:spcPts val="0"/>
              </a:spcBef>
            </a:pPr>
            <a:r>
              <a:rPr lang="fr-BE" sz="2000" dirty="0" smtClean="0"/>
              <a:t>Longueur des délais de correction</a:t>
            </a:r>
          </a:p>
          <a:p>
            <a:pPr>
              <a:spcBef>
                <a:spcPts val="0"/>
              </a:spcBef>
            </a:pPr>
            <a:endParaRPr lang="fr-BE" sz="2000" dirty="0"/>
          </a:p>
          <a:p>
            <a:pPr>
              <a:spcBef>
                <a:spcPts val="0"/>
              </a:spcBef>
            </a:pPr>
            <a:endParaRPr lang="fr-BE" sz="2000" dirty="0" smtClean="0"/>
          </a:p>
          <a:p>
            <a:pPr>
              <a:spcBef>
                <a:spcPts val="0"/>
              </a:spcBef>
            </a:pPr>
            <a:r>
              <a:rPr lang="fr-BE" sz="2000" dirty="0" smtClean="0"/>
              <a:t>Manque d’uniformisation des critères de correction entre enseignants</a:t>
            </a:r>
          </a:p>
          <a:p>
            <a:pPr marL="0" indent="0">
              <a:spcBef>
                <a:spcPts val="0"/>
              </a:spcBef>
              <a:buNone/>
            </a:pPr>
            <a:endParaRPr lang="fr-BE" dirty="0" smtClean="0"/>
          </a:p>
          <a:p>
            <a:pPr>
              <a:spcBef>
                <a:spcPts val="0"/>
              </a:spcBef>
            </a:pPr>
            <a:r>
              <a:rPr lang="fr-BE" dirty="0" smtClean="0"/>
              <a:t>Trop d’intervenants?</a:t>
            </a:r>
            <a:endParaRPr lang="fr-BE" dirty="0"/>
          </a:p>
          <a:p>
            <a:pPr marL="0" indent="0">
              <a:spcBef>
                <a:spcPts val="0"/>
              </a:spcBef>
              <a:buNone/>
            </a:pPr>
            <a:endParaRPr lang="fr-BE" dirty="0" smtClean="0"/>
          </a:p>
          <a:p>
            <a:pPr marL="0" indent="0">
              <a:spcBef>
                <a:spcPts val="0"/>
              </a:spcBef>
              <a:buNone/>
            </a:pPr>
            <a:endParaRPr lang="fr-BE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124744"/>
            <a:ext cx="3886200" cy="5400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BE" sz="2000" dirty="0" smtClean="0"/>
              <a:t>60h (20h/40h)                                                                                               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fr-BE" sz="2000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fr-BE" sz="2000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fr-BE" sz="2000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BE" sz="2000" dirty="0" smtClean="0"/>
              <a:t>Exercices dirigés en bibliothèques par petits groupes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fr-BE" sz="2000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BE" sz="2000" dirty="0" smtClean="0"/>
              <a:t>Exigences progressives et évaluation du degré de difficultés des travaux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BE" sz="2000" dirty="0" smtClean="0"/>
              <a:t>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BE" sz="2000" dirty="0" smtClean="0"/>
              <a:t>Ventiler les travaux</a:t>
            </a:r>
            <a:endParaRPr lang="fr-BE" sz="20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fr-BE" sz="2000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fr-BE" sz="20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BE" sz="2000" dirty="0" smtClean="0"/>
              <a:t> Perfectionnement des outils communs (logiciel informatique, grille d’analyse et de correction)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fr-BE" sz="20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BE" sz="2000" dirty="0" smtClean="0"/>
              <a:t>Renforcer le rôle du coordinateur</a:t>
            </a:r>
          </a:p>
          <a:p>
            <a:pPr marL="0" indent="0">
              <a:spcBef>
                <a:spcPts val="0"/>
              </a:spcBef>
              <a:buNone/>
            </a:pPr>
            <a:endParaRPr lang="fr-BE" sz="2000" dirty="0"/>
          </a:p>
        </p:txBody>
      </p:sp>
    </p:spTree>
    <p:extLst>
      <p:ext uri="{BB962C8B-B14F-4D97-AF65-F5344CB8AC3E}">
        <p14:creationId xmlns:p14="http://schemas.microsoft.com/office/powerpoint/2010/main" val="407855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1724" y="45244"/>
            <a:ext cx="1943596" cy="194359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4345" y="0"/>
            <a:ext cx="7886700" cy="864096"/>
          </a:xfrm>
        </p:spPr>
        <p:txBody>
          <a:bodyPr/>
          <a:lstStyle/>
          <a:p>
            <a:r>
              <a:rPr lang="fr-BE" b="1" dirty="0" smtClean="0">
                <a:latin typeface="+mn-lt"/>
              </a:rPr>
              <a:t>Des retombées positives</a:t>
            </a:r>
            <a:endParaRPr lang="fr-BE" b="1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24744"/>
            <a:ext cx="8568952" cy="54726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BE" dirty="0" smtClean="0"/>
              <a:t>Pour les étudiants :</a:t>
            </a:r>
          </a:p>
          <a:p>
            <a:r>
              <a:rPr lang="fr-BE" dirty="0" smtClean="0"/>
              <a:t>une idée claire de la formation qui les attend</a:t>
            </a:r>
          </a:p>
          <a:p>
            <a:r>
              <a:rPr lang="fr-BE" dirty="0" smtClean="0"/>
              <a:t>des bases solides pour entamer les exercices en B2 (pratique de l’écriture et de la lecture scientifique)</a:t>
            </a:r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r>
              <a:rPr lang="fr-BE" dirty="0" smtClean="0"/>
              <a:t>Pour les enseignants dans les cours pratiques : </a:t>
            </a:r>
          </a:p>
          <a:p>
            <a:r>
              <a:rPr lang="fr-BE" dirty="0" smtClean="0"/>
              <a:t>un indéniable gain de temps dans la formation à la recherche ; la théorie est connue </a:t>
            </a:r>
            <a:r>
              <a:rPr lang="fr-BE" dirty="0" smtClean="0">
                <a:sym typeface="Wingdings" panose="05000000000000000000" pitchFamily="2" charset="2"/>
              </a:rPr>
              <a:t> passage immédiat à la recherche pratique</a:t>
            </a:r>
            <a:endParaRPr lang="fr-BE" dirty="0" smtClean="0"/>
          </a:p>
          <a:p>
            <a:r>
              <a:rPr lang="fr-BE" dirty="0"/>
              <a:t>d</a:t>
            </a:r>
            <a:r>
              <a:rPr lang="fr-BE" dirty="0" smtClean="0"/>
              <a:t>es échanges plus fructueux avec et entre les étudiants : on parle de la même chose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r>
              <a:rPr lang="fr-BE" dirty="0" smtClean="0"/>
              <a:t>Pour les enseignants entre eux :</a:t>
            </a:r>
          </a:p>
          <a:p>
            <a:r>
              <a:rPr lang="fr-BE" dirty="0"/>
              <a:t>d</a:t>
            </a:r>
            <a:r>
              <a:rPr lang="fr-BE" dirty="0" smtClean="0"/>
              <a:t>es échanges moins superficiels avec les collègues : on parle de la même chose</a:t>
            </a:r>
          </a:p>
          <a:p>
            <a:r>
              <a:rPr lang="fr-BE" dirty="0" smtClean="0"/>
              <a:t>Réflexion régulièrement partagée et dynamique sur ce que « doit être » la formation universitaire</a:t>
            </a:r>
          </a:p>
          <a:p>
            <a:r>
              <a:rPr lang="fr-BE" dirty="0" smtClean="0"/>
              <a:t>Installation d’un climat de confiance</a:t>
            </a:r>
          </a:p>
          <a:p>
            <a:r>
              <a:rPr lang="fr-BE" dirty="0" smtClean="0"/>
              <a:t>Facteur d’intégration pour de nouveaux collègues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62625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 err="1" smtClean="0">
                <a:latin typeface="+mn-lt"/>
              </a:rPr>
              <a:t>Take</a:t>
            </a:r>
            <a:r>
              <a:rPr lang="fr-BE" b="1" dirty="0" smtClean="0">
                <a:latin typeface="+mn-lt"/>
              </a:rPr>
              <a:t> home message</a:t>
            </a:r>
            <a:endParaRPr lang="fr-BE" b="1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BE" dirty="0" smtClean="0"/>
              <a:t>La collaboration n’entrave pas la liberté académique</a:t>
            </a:r>
          </a:p>
          <a:p>
            <a:pPr>
              <a:buFont typeface="Wingdings" panose="05000000000000000000" pitchFamily="2" charset="2"/>
              <a:buChar char="ó"/>
            </a:pPr>
            <a:r>
              <a:rPr lang="fr-BE" dirty="0" smtClean="0"/>
              <a:t> Osez la confrontation de point de vue méthodologique</a:t>
            </a:r>
          </a:p>
          <a:p>
            <a:pPr marL="0" indent="0">
              <a:buNone/>
            </a:pPr>
            <a:endParaRPr lang="fr-BE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934493"/>
            <a:ext cx="3447827" cy="3432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99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79807"/>
            <a:ext cx="6192688" cy="3612401"/>
          </a:xfr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952" y="3992208"/>
            <a:ext cx="2524579" cy="2524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20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7950" y="2348880"/>
            <a:ext cx="2057400" cy="222885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b="1" dirty="0" smtClean="0">
                <a:latin typeface="+mn-lt"/>
              </a:rPr>
              <a:t>Une formation à la recherche en histoire sur 5 ans : une formule qui roule?</a:t>
            </a:r>
            <a:endParaRPr lang="fr-BE" b="1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B1 : propédeutique  (acquisition de connaissances)</a:t>
            </a:r>
          </a:p>
          <a:p>
            <a:r>
              <a:rPr lang="fr-BE" dirty="0" smtClean="0"/>
              <a:t>B2 –B3 : 4 cours d’exercices sur des questions d’histoire – niveau I (2/an) y compris l’initiation bibliographique</a:t>
            </a:r>
          </a:p>
          <a:p>
            <a:r>
              <a:rPr lang="fr-BE" dirty="0" smtClean="0"/>
              <a:t>B3 : 1 cours d’exercices – niveau II</a:t>
            </a:r>
          </a:p>
          <a:p>
            <a:r>
              <a:rPr lang="fr-BE" dirty="0" smtClean="0"/>
              <a:t>MA1-MA2 : 2 séminaires de critique historique</a:t>
            </a:r>
          </a:p>
          <a:p>
            <a:r>
              <a:rPr lang="fr-BE" dirty="0" smtClean="0"/>
              <a:t>MA2 : 1 séminaire de questions approfondies</a:t>
            </a:r>
          </a:p>
          <a:p>
            <a:endParaRPr lang="fr-BE" dirty="0" smtClean="0"/>
          </a:p>
          <a:p>
            <a:r>
              <a:rPr lang="fr-BE" dirty="0" smtClean="0"/>
              <a:t>Initiation bibliographique confiée traditionnellement aux assistants</a:t>
            </a:r>
          </a:p>
          <a:p>
            <a:r>
              <a:rPr lang="fr-BE" dirty="0" smtClean="0"/>
              <a:t>Pleine et entière liberté académique pour le choix des thématiques et de la méthodologie des différents cours de recherche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72939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44624"/>
            <a:ext cx="7886700" cy="1325563"/>
          </a:xfrm>
        </p:spPr>
        <p:txBody>
          <a:bodyPr/>
          <a:lstStyle/>
          <a:p>
            <a:r>
              <a:rPr lang="fr-BE" b="1" dirty="0" smtClean="0">
                <a:latin typeface="+mn-lt"/>
              </a:rPr>
              <a:t>Prise de conscience - De solitaire à solidaire</a:t>
            </a:r>
            <a:endParaRPr lang="fr-BE" b="1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825624"/>
            <a:ext cx="8084790" cy="47717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b="1" dirty="0" smtClean="0"/>
              <a:t>I. « Projet biblio » (2007-)</a:t>
            </a:r>
          </a:p>
          <a:p>
            <a:pPr marL="0" indent="0">
              <a:buNone/>
            </a:pPr>
            <a:endParaRPr lang="fr-BE" dirty="0" smtClean="0"/>
          </a:p>
          <a:p>
            <a:r>
              <a:rPr lang="fr-BE" dirty="0" smtClean="0"/>
              <a:t>Une initiative des assistants née d’un double constat : </a:t>
            </a:r>
          </a:p>
          <a:p>
            <a:pPr marL="457200" indent="-457200">
              <a:buFont typeface="+mj-lt"/>
              <a:buAutoNum type="arabicPeriod"/>
            </a:pPr>
            <a:r>
              <a:rPr lang="fr-BE" altLang="fr-FR" dirty="0" smtClean="0"/>
              <a:t>Etudiants inconscients de l’enseignement d’une même méthode applicable à différentes périodes </a:t>
            </a:r>
          </a:p>
          <a:p>
            <a:pPr marL="457200" indent="-457200">
              <a:buFont typeface="+mj-lt"/>
              <a:buAutoNum type="arabicPeriod"/>
            </a:pPr>
            <a:r>
              <a:rPr lang="fr-BE" altLang="fr-FR" dirty="0" smtClean="0"/>
              <a:t>Difficultés à entamer et systématiser une recherche</a:t>
            </a:r>
          </a:p>
          <a:p>
            <a:pPr marL="0" indent="0">
              <a:buNone/>
            </a:pPr>
            <a:endParaRPr lang="fr-BE" altLang="fr-FR" dirty="0"/>
          </a:p>
          <a:p>
            <a:pPr marL="0" indent="0">
              <a:buNone/>
            </a:pPr>
            <a:r>
              <a:rPr lang="fr-BE" altLang="fr-FR" b="1" dirty="0" smtClean="0"/>
              <a:t>II. Création du cours d’Introduction pratique à la recherche en Histoire (IPRH)</a:t>
            </a:r>
          </a:p>
          <a:p>
            <a:r>
              <a:rPr lang="fr-BE" altLang="fr-FR" dirty="0" smtClean="0"/>
              <a:t>Une réponse à une recommandation des évaluateurs de l’AEQES</a:t>
            </a:r>
          </a:p>
          <a:p>
            <a:r>
              <a:rPr lang="fr-BE" altLang="fr-FR" dirty="0" smtClean="0"/>
              <a:t>Un projet fédérateur des titulaires des différents cours de formation à la recherche</a:t>
            </a:r>
            <a:endParaRPr lang="fr-FR" altLang="fr-FR" dirty="0" smtClean="0"/>
          </a:p>
        </p:txBody>
      </p:sp>
      <p:pic>
        <p:nvPicPr>
          <p:cNvPr id="1026" name="Picture 2" descr="http://www.divorcemalin.com/wp-content/uploads/2016/01/Se-remettre-en-ques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268760"/>
            <a:ext cx="1981200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77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8019" y="4509120"/>
            <a:ext cx="1850485" cy="2315691"/>
          </a:xfrm>
          <a:prstGeom prst="rect">
            <a:avLst/>
          </a:prstGeom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3189"/>
            <a:ext cx="7886700" cy="1091555"/>
          </a:xfrm>
        </p:spPr>
        <p:txBody>
          <a:bodyPr/>
          <a:lstStyle/>
          <a:p>
            <a:r>
              <a:rPr lang="fr-FR" altLang="fr-FR" b="1" dirty="0" smtClean="0">
                <a:latin typeface="+mn-lt"/>
              </a:rPr>
              <a:t>I. Projet « biblio »</a:t>
            </a:r>
            <a:endParaRPr lang="fr-FR" altLang="fr-FR" b="1" dirty="0">
              <a:latin typeface="+mn-lt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124744"/>
            <a:ext cx="8640960" cy="54726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altLang="fr-FR" dirty="0" smtClean="0"/>
              <a:t>Difficultés des étudiants et solutions méthodologiques envisagées</a:t>
            </a:r>
            <a:endParaRPr lang="fr-FR" altLang="fr-FR" dirty="0" smtClean="0"/>
          </a:p>
          <a:p>
            <a:pPr marL="0" indent="0">
              <a:buNone/>
            </a:pPr>
            <a:endParaRPr lang="fr-FR" altLang="fr-FR" dirty="0" smtClean="0"/>
          </a:p>
          <a:p>
            <a:r>
              <a:rPr lang="fr-FR" altLang="fr-FR" dirty="0" smtClean="0"/>
              <a:t>Incompréhension de la spécificité des différents instruments de travail </a:t>
            </a:r>
            <a:r>
              <a:rPr lang="fr-FR" altLang="fr-FR" dirty="0" smtClean="0">
                <a:sym typeface="Wingdings" panose="05000000000000000000" pitchFamily="2" charset="2"/>
              </a:rPr>
              <a:t></a:t>
            </a:r>
            <a:r>
              <a:rPr lang="fr-FR" altLang="fr-FR" dirty="0" smtClean="0"/>
              <a:t> Définitions communes</a:t>
            </a:r>
          </a:p>
          <a:p>
            <a:r>
              <a:rPr lang="fr-FR" altLang="fr-FR" dirty="0" smtClean="0"/>
              <a:t> Cohérence et uniformité des références bibliographiques </a:t>
            </a:r>
            <a:r>
              <a:rPr lang="fr-FR" altLang="fr-FR" dirty="0" smtClean="0">
                <a:sym typeface="Wingdings" panose="05000000000000000000" pitchFamily="2" charset="2"/>
              </a:rPr>
              <a:t> </a:t>
            </a:r>
            <a:r>
              <a:rPr lang="fr-BE" altLang="fr-FR" dirty="0" smtClean="0"/>
              <a:t>1 système, des variantes </a:t>
            </a:r>
          </a:p>
          <a:p>
            <a:r>
              <a:rPr lang="fr-BE" altLang="fr-FR" dirty="0" smtClean="0"/>
              <a:t>Mauvaise utilisation des outils informatiques </a:t>
            </a:r>
            <a:r>
              <a:rPr lang="fr-BE" altLang="fr-FR" dirty="0" smtClean="0">
                <a:sym typeface="Wingdings" panose="05000000000000000000" pitchFamily="2" charset="2"/>
              </a:rPr>
              <a:t> Porter un regard critique</a:t>
            </a:r>
          </a:p>
          <a:p>
            <a:pPr marL="0" indent="0">
              <a:buNone/>
            </a:pPr>
            <a:endParaRPr lang="fr-BE" altLang="fr-FR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BE" altLang="fr-FR" dirty="0" smtClean="0">
                <a:sym typeface="Wingdings" panose="05000000000000000000" pitchFamily="2" charset="2"/>
              </a:rPr>
              <a:t>Solutions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altLang="fr-FR" dirty="0" smtClean="0">
                <a:sym typeface="Wingdings" panose="05000000000000000000" pitchFamily="2" charset="2"/>
              </a:rPr>
              <a:t>Une méthode de recherche systématique et cohérente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altLang="fr-FR" dirty="0" smtClean="0">
                <a:sym typeface="Wingdings" panose="05000000000000000000" pitchFamily="2" charset="2"/>
              </a:rPr>
              <a:t>Un support méthodologique </a:t>
            </a:r>
            <a:r>
              <a:rPr lang="fr-BE" altLang="fr-FR" dirty="0" smtClean="0">
                <a:sym typeface="Wingdings" panose="05000000000000000000" pitchFamily="2" charset="2"/>
                <a:hlinkClick r:id="rId3"/>
              </a:rPr>
              <a:t>http://web.philo.ulg.ac.be/bibliohist/</a:t>
            </a:r>
            <a:r>
              <a:rPr lang="fr-BE" altLang="fr-FR" dirty="0" smtClean="0">
                <a:sym typeface="Wingdings" panose="05000000000000000000" pitchFamily="2" charset="2"/>
              </a:rPr>
              <a:t> </a:t>
            </a:r>
            <a:endParaRPr lang="fr-FR" altLang="fr-FR" dirty="0" smtClean="0"/>
          </a:p>
          <a:p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05769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"/>
            <a:ext cx="7886700" cy="1052736"/>
          </a:xfrm>
        </p:spPr>
        <p:txBody>
          <a:bodyPr/>
          <a:lstStyle/>
          <a:p>
            <a:r>
              <a:rPr lang="fr-BE" b="1" dirty="0" smtClean="0">
                <a:latin typeface="+mn-lt"/>
              </a:rPr>
              <a:t>Bilan – Forces et faiblesses</a:t>
            </a:r>
            <a:endParaRPr lang="fr-BE" b="1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052736"/>
            <a:ext cx="8748464" cy="5472608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fr-BE" sz="2400" b="1" dirty="0" smtClean="0"/>
              <a:t>Effets et résultats immédiats :</a:t>
            </a:r>
            <a:r>
              <a:rPr lang="fr-BE" sz="2400" dirty="0" smtClean="0"/>
              <a:t> </a:t>
            </a:r>
          </a:p>
          <a:p>
            <a:r>
              <a:rPr lang="fr-BE" altLang="fr-FR" sz="2400" dirty="0" smtClean="0"/>
              <a:t>Entre assistants : Dynamisme et interaction</a:t>
            </a:r>
          </a:p>
          <a:p>
            <a:r>
              <a:rPr lang="fr-BE" altLang="fr-FR" sz="2400" dirty="0" smtClean="0"/>
              <a:t>Face aux professeurs : </a:t>
            </a:r>
            <a:r>
              <a:rPr lang="fr-BE" altLang="fr-FR" sz="2400" dirty="0"/>
              <a:t>R</a:t>
            </a:r>
            <a:r>
              <a:rPr lang="fr-BE" altLang="fr-FR" sz="2400" dirty="0" smtClean="0"/>
              <a:t>econnaissance de la pertinence et de l’efficacité de la méthode et de l’instrument de travail </a:t>
            </a:r>
          </a:p>
          <a:p>
            <a:r>
              <a:rPr lang="fr-BE" altLang="fr-FR" sz="2400" dirty="0" smtClean="0"/>
              <a:t>Sur les étudiants : Prise de conscience de l’importance de la formation</a:t>
            </a:r>
          </a:p>
          <a:p>
            <a:r>
              <a:rPr lang="fr-BE" altLang="fr-FR" sz="2400" dirty="0" smtClean="0"/>
              <a:t>Sur le cours : Formation commune </a:t>
            </a:r>
          </a:p>
          <a:p>
            <a:pPr marL="0" indent="0">
              <a:buNone/>
            </a:pPr>
            <a:endParaRPr lang="fr-BE" altLang="fr-FR" sz="2400" dirty="0"/>
          </a:p>
          <a:p>
            <a:pPr marL="0" indent="0">
              <a:buNone/>
            </a:pPr>
            <a:r>
              <a:rPr lang="fr-BE" altLang="fr-FR" sz="2400" b="1" dirty="0" smtClean="0"/>
              <a:t>Faiblesse :</a:t>
            </a:r>
            <a:endParaRPr lang="fr-FR" altLang="fr-FR" sz="2400" b="1" dirty="0" smtClean="0"/>
          </a:p>
          <a:p>
            <a:pPr marL="0" indent="0">
              <a:buNone/>
            </a:pPr>
            <a:r>
              <a:rPr lang="fr-BE" sz="2400" dirty="0" smtClean="0"/>
              <a:t>Une formation « théorique »? : un référentiel bibliographique et méthodologique commun ne suffit pas</a:t>
            </a:r>
          </a:p>
          <a:p>
            <a:pPr marL="0" indent="0">
              <a:buNone/>
            </a:pPr>
            <a:endParaRPr lang="fr-BE" sz="2400" dirty="0" smtClean="0"/>
          </a:p>
          <a:p>
            <a:pPr marL="0" indent="0">
              <a:buNone/>
            </a:pPr>
            <a:endParaRPr lang="fr-BE" sz="2400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4624"/>
            <a:ext cx="2736304" cy="1796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6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120" y="-99392"/>
            <a:ext cx="1832880" cy="216024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2226"/>
            <a:ext cx="7886700" cy="1325563"/>
          </a:xfrm>
        </p:spPr>
        <p:txBody>
          <a:bodyPr/>
          <a:lstStyle/>
          <a:p>
            <a:r>
              <a:rPr lang="fr-BE" b="1" dirty="0" smtClean="0">
                <a:latin typeface="+mn-lt"/>
              </a:rPr>
              <a:t>II. Création du cours d’IPRH (2014-2015)</a:t>
            </a:r>
            <a:endParaRPr lang="fr-BE" b="1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457400"/>
            <a:ext cx="8496944" cy="5400600"/>
          </a:xfrm>
        </p:spPr>
        <p:txBody>
          <a:bodyPr>
            <a:normAutofit/>
          </a:bodyPr>
          <a:lstStyle/>
          <a:p>
            <a:endParaRPr lang="fr-BE" sz="2400" dirty="0" smtClean="0"/>
          </a:p>
          <a:p>
            <a:r>
              <a:rPr lang="fr-BE" sz="2400" dirty="0" smtClean="0"/>
              <a:t>Objectif : lutter contre l’échec dans les premières années du Bac (AEQES 2012)</a:t>
            </a:r>
          </a:p>
          <a:p>
            <a:pPr marL="0" indent="0">
              <a:buNone/>
            </a:pPr>
            <a:r>
              <a:rPr lang="fr-BE" sz="2400" dirty="0" smtClean="0"/>
              <a:t>Facteurs d’échec/d’abandon identifiés au-delà du B1 :</a:t>
            </a:r>
          </a:p>
          <a:p>
            <a:pPr lvl="1"/>
            <a:r>
              <a:rPr lang="fr-BE" sz="2400" dirty="0" smtClean="0"/>
              <a:t>Faible maîtrise de la langue française</a:t>
            </a:r>
          </a:p>
          <a:p>
            <a:pPr lvl="1"/>
            <a:r>
              <a:rPr lang="fr-BE" sz="2400" dirty="0" smtClean="0"/>
              <a:t>Inadéquation du choix d’études avec l’orientation de la formation : raconter/ écrire l’histoire?</a:t>
            </a:r>
          </a:p>
          <a:p>
            <a:pPr marL="0" indent="0">
              <a:buNone/>
            </a:pPr>
            <a:endParaRPr lang="fr-BE" sz="2400" dirty="0"/>
          </a:p>
          <a:p>
            <a:pPr>
              <a:buFont typeface="Wingdings" panose="05000000000000000000" pitchFamily="2" charset="2"/>
              <a:buChar char="ó"/>
            </a:pPr>
            <a:r>
              <a:rPr lang="fr-BE" sz="2400" dirty="0" smtClean="0">
                <a:sym typeface="Wingdings" panose="05000000000000000000" pitchFamily="2" charset="2"/>
              </a:rPr>
              <a:t> Donner aux étudiants dès la première année une idée concrète de la réalité de la recherche en histoire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sz="2000" dirty="0" smtClean="0"/>
              <a:t> Initiation à la recherche bibliographique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sz="2000" dirty="0" smtClean="0"/>
              <a:t> Lecture et analyse d’articles scientifiques – principes théoriques et exercices pratiques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sz="2000" dirty="0" smtClean="0"/>
              <a:t> Initiation à l’écriture scientifique</a:t>
            </a:r>
          </a:p>
          <a:p>
            <a:pPr marL="342900" lvl="1" indent="0">
              <a:buNone/>
            </a:pPr>
            <a:endParaRPr lang="fr-BE" dirty="0" smtClean="0"/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44575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BE" b="1" dirty="0" smtClean="0"/>
              <a:t>II. Conception et mise en œuvre du cours d’Introduction Pratique à la Recherche en Histoire</a:t>
            </a:r>
            <a:endParaRPr lang="fr-BE" b="1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918483"/>
            <a:ext cx="3457004" cy="2592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89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5395" y="5518945"/>
            <a:ext cx="1300654" cy="1400704"/>
          </a:xfrm>
          <a:prstGeom prst="rect">
            <a:avLst/>
          </a:prstGeom>
        </p:spPr>
      </p:pic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571500" y="1"/>
            <a:ext cx="7886700" cy="836712"/>
          </a:xfrm>
        </p:spPr>
        <p:txBody>
          <a:bodyPr/>
          <a:lstStyle/>
          <a:p>
            <a:r>
              <a:rPr lang="fr-BE" b="1" dirty="0" smtClean="0">
                <a:latin typeface="+mn-lt"/>
              </a:rPr>
              <a:t>De solitaire à solidaire ?  </a:t>
            </a:r>
            <a:endParaRPr lang="fr-BE" b="1" dirty="0">
              <a:latin typeface="+mn-lt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323528" y="936104"/>
            <a:ext cx="4191322" cy="5733256"/>
          </a:xfrm>
        </p:spPr>
        <p:txBody>
          <a:bodyPr>
            <a:normAutofit fontScale="62500" lnSpcReduction="200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r-BE" sz="3800" b="1" dirty="0" smtClean="0"/>
              <a:t>Des obstacles…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BE" sz="3200" dirty="0" smtClean="0"/>
              <a:t>L’ héritage des « anciens » : on a toujours fait comme cela…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BE" sz="3200" dirty="0" smtClean="0"/>
              <a:t>Chacun défend son pré-carré scientifique.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BE" sz="3200" dirty="0" smtClean="0"/>
              <a:t>Solidarité = réunionite 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BE" sz="3200" dirty="0" smtClean="0"/>
              <a:t>Ce qui est nouveau est chronophage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BE" sz="3200" dirty="0" smtClean="0"/>
              <a:t>Priorités, contenu et mise en pratique?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BE" sz="3200" dirty="0" smtClean="0"/>
              <a:t>utilisation des mêmes outils ?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BE" sz="3200" dirty="0" smtClean="0"/>
              <a:t>degré d’approfondissement des exercices en bibliothèques et des travaux ?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BE" sz="3200" dirty="0" smtClean="0"/>
              <a:t>contraintes logistiques : transfert des habitudes de séminaire vers un grand groupe (80 étudiants)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BE" sz="3200" dirty="0" smtClean="0"/>
              <a:t>Qui fait quoi ? (corrections, encadrement des exercices et des examens)</a:t>
            </a:r>
          </a:p>
          <a:p>
            <a:endParaRPr lang="fr-BE" sz="36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4644008" y="908720"/>
            <a:ext cx="4191322" cy="5733256"/>
          </a:xfrm>
        </p:spPr>
        <p:txBody>
          <a:bodyPr>
            <a:normAutofit fontScale="62500" lnSpcReduction="200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r-BE" sz="3800" b="1" dirty="0" smtClean="0"/>
              <a:t>Des solutions…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BE" sz="3200" dirty="0" smtClean="0"/>
              <a:t> Accepter de se mettre autour d’une table et de discuter…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BE" sz="3200" dirty="0" smtClean="0"/>
              <a:t> Créer une atmosphère de travail conviviale : prendre le temps de la discussion et de la réflexion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BE" sz="3200" dirty="0" smtClean="0"/>
              <a:t>La constitution dès le début d’année d’une grille de répartition des tâches équilibrée.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BE" sz="3200" dirty="0" smtClean="0"/>
              <a:t>L’élaboration d’une grille d’analyse des articles scientifiques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BE" sz="3200" dirty="0" smtClean="0"/>
              <a:t> Souplesse : accepter de revoir certaines exigences en cours d’année en fonction des acquis des étudiants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BE" sz="3200" dirty="0" smtClean="0"/>
              <a:t>La rédaction commune des engagements pédagogiques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BE" sz="3200" dirty="0" smtClean="0"/>
              <a:t>Désignation d’un coordinateur</a:t>
            </a:r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31075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0" y="332656"/>
            <a:ext cx="2476500" cy="1847850"/>
          </a:xfrm>
          <a:prstGeom prst="rect">
            <a:avLst/>
          </a:prstGeom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615503" y="0"/>
            <a:ext cx="7886700" cy="759618"/>
          </a:xfrm>
        </p:spPr>
        <p:txBody>
          <a:bodyPr/>
          <a:lstStyle/>
          <a:p>
            <a:r>
              <a:rPr lang="fr-BE" b="1" dirty="0" smtClean="0"/>
              <a:t>Dispositif mis en place - </a:t>
            </a:r>
            <a:r>
              <a:rPr lang="fr-BE" sz="3600" dirty="0" smtClean="0"/>
              <a:t>2014-2015</a:t>
            </a:r>
            <a:endParaRPr lang="fr-BE" b="1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615502" y="759618"/>
            <a:ext cx="8348985" cy="59817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fr-BE" sz="2400" dirty="0" smtClean="0"/>
          </a:p>
          <a:p>
            <a:pPr marL="0" indent="0">
              <a:buNone/>
            </a:pPr>
            <a:r>
              <a:rPr lang="fr-BE" sz="2400" dirty="0" smtClean="0"/>
              <a:t>10h Th/20 </a:t>
            </a:r>
            <a:r>
              <a:rPr lang="fr-BE" sz="2400" dirty="0" err="1" smtClean="0"/>
              <a:t>pr</a:t>
            </a:r>
            <a:r>
              <a:rPr lang="fr-BE" sz="2400" dirty="0" smtClean="0"/>
              <a:t> (6ECTS) - 2 </a:t>
            </a:r>
            <a:r>
              <a:rPr lang="fr-BE" sz="2400" i="1" dirty="0" err="1" smtClean="0"/>
              <a:t>partims</a:t>
            </a:r>
            <a:endParaRPr lang="fr-BE" sz="2400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BE" sz="2400" dirty="0" smtClean="0"/>
              <a:t>Initiation bibliographique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sz="2400" dirty="0" smtClean="0"/>
              <a:t>Initiation à l’écriture scientifique</a:t>
            </a:r>
          </a:p>
          <a:p>
            <a:pPr marL="0" indent="0">
              <a:buNone/>
            </a:pPr>
            <a:endParaRPr lang="fr-BE" sz="2400" dirty="0" smtClean="0"/>
          </a:p>
          <a:p>
            <a:pPr marL="0" indent="0">
              <a:buNone/>
            </a:pPr>
            <a:r>
              <a:rPr lang="fr-BE" sz="2400" dirty="0" smtClean="0"/>
              <a:t>5 enseignants (en alternance) pour diversifier les points de vue et illustrer les différentes méthodologies et écoles historiques</a:t>
            </a:r>
          </a:p>
          <a:p>
            <a:pPr marL="0" indent="0">
              <a:buNone/>
            </a:pPr>
            <a:endParaRPr lang="fr-BE" sz="2400" dirty="0"/>
          </a:p>
          <a:p>
            <a:pPr marL="0" indent="0">
              <a:buNone/>
            </a:pPr>
            <a:r>
              <a:rPr lang="fr-BE" sz="2400" dirty="0" smtClean="0"/>
              <a:t>Acquis d’apprentissage</a:t>
            </a:r>
          </a:p>
          <a:p>
            <a:pPr marL="0" indent="0">
              <a:buNone/>
            </a:pPr>
            <a:r>
              <a:rPr lang="fr-BE" sz="2400" dirty="0" smtClean="0"/>
              <a:t>Test de français  (ISLV) anonyme mais obligatoire &gt; remédiation avec assistante pédagogique si nécessaire</a:t>
            </a:r>
            <a:br>
              <a:rPr lang="fr-BE" sz="2400" dirty="0" smtClean="0"/>
            </a:br>
            <a:r>
              <a:rPr lang="fr-BE" sz="2400" dirty="0" smtClean="0"/>
              <a:t/>
            </a:r>
            <a:br>
              <a:rPr lang="fr-BE" sz="2400" dirty="0" smtClean="0"/>
            </a:br>
            <a:r>
              <a:rPr lang="fr-BE" sz="2400" dirty="0" smtClean="0"/>
              <a:t>Initiation générale à la bibliographie et à la recherche documentaire - Initiation à l'usage d'un logiciel de mise en forme des références bibliographiques (</a:t>
            </a:r>
            <a:r>
              <a:rPr lang="fr-BE" sz="2400" dirty="0" err="1" smtClean="0"/>
              <a:t>Zotero</a:t>
            </a:r>
            <a:r>
              <a:rPr lang="fr-BE" sz="2400" dirty="0" smtClean="0"/>
              <a:t>).</a:t>
            </a:r>
            <a:br>
              <a:rPr lang="fr-BE" sz="2400" dirty="0" smtClean="0"/>
            </a:br>
            <a:r>
              <a:rPr lang="fr-BE" sz="2400" dirty="0" smtClean="0"/>
              <a:t/>
            </a:r>
            <a:br>
              <a:rPr lang="fr-BE" sz="2400" dirty="0" smtClean="0"/>
            </a:br>
            <a:r>
              <a:rPr lang="fr-BE" sz="2400" dirty="0" smtClean="0"/>
              <a:t>Lecture d'un article scientifique: mise en évidence de la problématique et synthèse personnelle de l'article.</a:t>
            </a:r>
            <a:br>
              <a:rPr lang="fr-BE" sz="2400" dirty="0" smtClean="0"/>
            </a:br>
            <a:r>
              <a:rPr lang="fr-BE" sz="2400" dirty="0" smtClean="0"/>
              <a:t/>
            </a:r>
            <a:br>
              <a:rPr lang="fr-BE" sz="2400" dirty="0" smtClean="0"/>
            </a:br>
            <a:r>
              <a:rPr lang="fr-BE" sz="2400" dirty="0" smtClean="0"/>
              <a:t>Lecture comparée de plusieurs articles scientifiques traitant d'une même thématique et synthèse argumentée de leurs résultats</a:t>
            </a:r>
          </a:p>
          <a:p>
            <a:endParaRPr lang="fr-BE" dirty="0" smtClean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78550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</TotalTime>
  <Words>740</Words>
  <Application>Microsoft Office PowerPoint</Application>
  <PresentationFormat>Affichage à l'écran (4:3)</PresentationFormat>
  <Paragraphs>139</Paragraphs>
  <Slides>13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Thème Office</vt:lpstr>
      <vt:lpstr>Du « Projet biblio » au cours d’Introduction pratique à la recherche en histoire </vt:lpstr>
      <vt:lpstr>Une formation à la recherche en histoire sur 5 ans : une formule qui roule?</vt:lpstr>
      <vt:lpstr>Prise de conscience - De solitaire à solidaire</vt:lpstr>
      <vt:lpstr>I. Projet « biblio »</vt:lpstr>
      <vt:lpstr>Bilan – Forces et faiblesses</vt:lpstr>
      <vt:lpstr>II. Création du cours d’IPRH (2014-2015)</vt:lpstr>
      <vt:lpstr>II. Conception et mise en œuvre du cours d’Introduction Pratique à la Recherche en Histoire</vt:lpstr>
      <vt:lpstr>De solitaire à solidaire ?  </vt:lpstr>
      <vt:lpstr>Dispositif mis en place - 2014-2015</vt:lpstr>
      <vt:lpstr>1er Bilan et ajustement 2015-2016</vt:lpstr>
      <vt:lpstr>Des retombées positives</vt:lpstr>
      <vt:lpstr>Take home message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2e partie : Vers un cours commun</dc:title>
  <dc:creator>ULG</dc:creator>
  <cp:lastModifiedBy>Scheffers Patricia</cp:lastModifiedBy>
  <cp:revision>42</cp:revision>
  <dcterms:created xsi:type="dcterms:W3CDTF">2016-05-10T08:11:48Z</dcterms:created>
  <dcterms:modified xsi:type="dcterms:W3CDTF">2016-05-12T11:56:31Z</dcterms:modified>
</cp:coreProperties>
</file>