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1" r:id="rId1"/>
  </p:sldMasterIdLst>
  <p:notesMasterIdLst>
    <p:notesMasterId r:id="rId17"/>
  </p:notesMasterIdLst>
  <p:sldIdLst>
    <p:sldId id="256" r:id="rId2"/>
    <p:sldId id="281" r:id="rId3"/>
    <p:sldId id="322" r:id="rId4"/>
    <p:sldId id="321" r:id="rId5"/>
    <p:sldId id="320" r:id="rId6"/>
    <p:sldId id="282" r:id="rId7"/>
    <p:sldId id="301" r:id="rId8"/>
    <p:sldId id="311" r:id="rId9"/>
    <p:sldId id="308" r:id="rId10"/>
    <p:sldId id="312" r:id="rId11"/>
    <p:sldId id="313" r:id="rId12"/>
    <p:sldId id="316" r:id="rId13"/>
    <p:sldId id="306" r:id="rId14"/>
    <p:sldId id="319" r:id="rId15"/>
    <p:sldId id="318" r:id="rId1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aubrug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4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663" autoAdjust="0"/>
  </p:normalViewPr>
  <p:slideViewPr>
    <p:cSldViewPr>
      <p:cViewPr>
        <p:scale>
          <a:sx n="214" d="100"/>
          <a:sy n="214" d="100"/>
        </p:scale>
        <p:origin x="3328" y="2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927DD81-4928-44A7-8004-85EADB17E7BF}" type="datetimeFigureOut">
              <a:rPr lang="fr-BE"/>
              <a:pPr>
                <a:defRPr/>
              </a:pPr>
              <a:t>13/05/16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203FD65F-A12F-417A-B822-5694A3DFC03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1013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296668-4439-4546-AB64-480256B67BA8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14E64-1048-4761-B1A6-C0531D74A492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9EF53-7906-4106-9CE8-6B87EDA4C45B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B6D89-0A6F-4D84-87F5-3900CD621962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75DF6-96B1-48C8-880E-1CB0B5DC2F08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7BC73-289B-4202-A4C6-A87DF4E71764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58D1D-12AD-493E-B858-6FA8E5BDC2D9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F9FF4E-525C-46C4-962C-83FE904C2B5C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57F80-EF43-4807-B531-2C949CF7DE94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67735E-5E26-4905-8714-2642D2B3E382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68FF7-3897-4BDF-BA45-7D2B6E4C3308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E9C7B-CBC9-467C-8363-34C2605F5145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F573C-5946-43BF-91E9-8093F58406EB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9F30B-E8AE-425F-8F76-2B6C428E5575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E2E6D-7506-4CE0-8D04-E7B521A0CFEB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E733DB-FD7D-4DE3-9424-AF4EA4F69E81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EADA7-5D23-4255-9538-8C72E2CE0678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79EE0-299F-478F-B926-B13D46FE71DE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AA95F-B89E-4A6C-9593-1EDDCEAAF230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7B36E-57F8-4C89-BC18-88AED1C78BE1}" type="datetime1">
              <a:rPr lang="fr-BE" smtClean="0"/>
              <a:pPr>
                <a:defRPr/>
              </a:pPr>
              <a:t>13/05/16</a:t>
            </a:fld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C2B64-9C36-4FF1-A2EA-4B7996A65A89}" type="slidenum">
              <a:rPr lang="fr-BE" smtClean="0"/>
              <a:pPr>
                <a:defRPr/>
              </a:pPr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F9FF4E-525C-46C4-962C-83FE904C2B5C}" type="datetime1">
              <a:rPr lang="fr-BE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13/05/16</a:t>
            </a:fld>
            <a:endParaRPr lang="fr-BE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BE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757F80-EF43-4807-B531-2C949CF7DE94}" type="slidenum">
              <a:rPr lang="fr-BE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‹#›</a:t>
            </a:fld>
            <a:endParaRPr lang="fr-BE" dirty="0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860032" y="5589240"/>
            <a:ext cx="41044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 smtClean="0"/>
              <a:t>Eric Haubruge</a:t>
            </a:r>
          </a:p>
          <a:p>
            <a:pPr algn="r"/>
            <a:r>
              <a:rPr lang="fr-FR" dirty="0" smtClean="0"/>
              <a:t>Premier Vice-recteur </a:t>
            </a:r>
            <a:endParaRPr lang="fr-FR" dirty="0"/>
          </a:p>
          <a:p>
            <a:pPr algn="r"/>
            <a:r>
              <a:rPr lang="fr-FR" sz="2400" dirty="0" smtClean="0"/>
              <a:t>Université de Liège</a:t>
            </a:r>
            <a:endParaRPr lang="fr-FR" sz="2400" dirty="0"/>
          </a:p>
        </p:txBody>
      </p:sp>
      <p:pic>
        <p:nvPicPr>
          <p:cNvPr id="8" name="Picture 5" descr="logo72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301208"/>
            <a:ext cx="1728192" cy="131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En route vers la génération </a:t>
            </a:r>
            <a:br>
              <a:rPr lang="fr-FR" dirty="0" smtClean="0"/>
            </a:br>
            <a:r>
              <a:rPr lang="fr-FR" sz="22200" dirty="0" smtClean="0"/>
              <a:t>C</a:t>
            </a:r>
            <a:endParaRPr lang="fr-FR" sz="2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251520" y="7389440"/>
            <a:ext cx="2133600" cy="365125"/>
          </a:xfrm>
        </p:spPr>
        <p:txBody>
          <a:bodyPr/>
          <a:lstStyle/>
          <a:p>
            <a:pPr>
              <a:defRPr/>
            </a:pPr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974659" y="6342664"/>
            <a:ext cx="1761688" cy="365125"/>
          </a:xfrm>
        </p:spPr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10</a:t>
            </a:fld>
            <a:endParaRPr lang="fr-BE" sz="800" dirty="0">
              <a:latin typeface="+mj-lt"/>
            </a:endParaRPr>
          </a:p>
        </p:txBody>
      </p:sp>
      <p:sp>
        <p:nvSpPr>
          <p:cNvPr id="7" name="Flèche vers la droite 6"/>
          <p:cNvSpPr/>
          <p:nvPr/>
        </p:nvSpPr>
        <p:spPr>
          <a:xfrm>
            <a:off x="4063770" y="4293096"/>
            <a:ext cx="4464496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404040"/>
                </a:solidFill>
                <a:latin typeface="Arial Black"/>
                <a:cs typeface="Arial Black"/>
              </a:rPr>
              <a:t>Parcours </a:t>
            </a:r>
            <a:r>
              <a:rPr lang="fr-FR" dirty="0" smtClean="0">
                <a:solidFill>
                  <a:srgbClr val="404040"/>
                </a:solidFill>
                <a:latin typeface="Arial Black"/>
                <a:cs typeface="Arial Black"/>
              </a:rPr>
              <a:t>professionnel</a:t>
            </a:r>
            <a:endParaRPr lang="fr-FR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9" name="Flèche vers la droite 8"/>
          <p:cNvSpPr/>
          <p:nvPr/>
        </p:nvSpPr>
        <p:spPr>
          <a:xfrm>
            <a:off x="1475656" y="2420888"/>
            <a:ext cx="7052610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404040"/>
                </a:solidFill>
                <a:latin typeface="Arial Black"/>
                <a:cs typeface="Arial Black"/>
              </a:rPr>
              <a:t>Parcours de vie</a:t>
            </a:r>
            <a:endParaRPr lang="fr-FR" sz="3200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10" name="Flèche vers la droite 9"/>
          <p:cNvSpPr/>
          <p:nvPr/>
        </p:nvSpPr>
        <p:spPr>
          <a:xfrm>
            <a:off x="2627784" y="3356992"/>
            <a:ext cx="1440160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404040"/>
                </a:solidFill>
                <a:latin typeface="Arial Black"/>
                <a:cs typeface="Arial Black"/>
              </a:rPr>
              <a:t>Parcours </a:t>
            </a:r>
            <a:r>
              <a:rPr lang="fr-FR" sz="1200" dirty="0" smtClean="0">
                <a:solidFill>
                  <a:srgbClr val="404040"/>
                </a:solidFill>
                <a:latin typeface="Arial Black"/>
                <a:cs typeface="Arial Black"/>
              </a:rPr>
              <a:t>de formation</a:t>
            </a:r>
            <a:endParaRPr lang="fr-FR" sz="1200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9512" y="2636912"/>
            <a:ext cx="12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Apprenant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79512" y="3563724"/>
            <a:ext cx="121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Université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4499828"/>
            <a:ext cx="128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Employeur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07504" y="155679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Education 2.0</a:t>
            </a:r>
            <a:endParaRPr lang="fr-FR" sz="40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835696" y="5373216"/>
            <a:ext cx="626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Enseignement = Guide et </a:t>
            </a:r>
            <a:r>
              <a:rPr lang="fr-FR" sz="2000" dirty="0" smtClean="0"/>
              <a:t>Source de connaissances </a:t>
            </a:r>
            <a:endParaRPr lang="fr-FR" sz="2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987824" y="5805264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Apprenant = </a:t>
            </a:r>
            <a:r>
              <a:rPr lang="fr-FR" sz="2000" dirty="0" smtClean="0"/>
              <a:t>Passif/Actif</a:t>
            </a:r>
            <a:endParaRPr lang="fr-FR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411760" y="6228020"/>
            <a:ext cx="4924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Lieu d’apprentissage = </a:t>
            </a:r>
            <a:r>
              <a:rPr lang="fr-FR" sz="2000" dirty="0" smtClean="0"/>
              <a:t>Plusieurs entités</a:t>
            </a:r>
            <a:endParaRPr lang="fr-FR" sz="2000" dirty="0"/>
          </a:p>
        </p:txBody>
      </p:sp>
      <p:sp>
        <p:nvSpPr>
          <p:cNvPr id="15" name="Flèche vers la droite 14"/>
          <p:cNvSpPr/>
          <p:nvPr/>
        </p:nvSpPr>
        <p:spPr>
          <a:xfrm>
            <a:off x="6228184" y="3348608"/>
            <a:ext cx="792088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>
                <a:solidFill>
                  <a:srgbClr val="404040"/>
                </a:solidFill>
                <a:latin typeface="Arial Black"/>
                <a:cs typeface="Arial Black"/>
              </a:rPr>
              <a:t>Parcours de formation</a:t>
            </a:r>
          </a:p>
        </p:txBody>
      </p:sp>
      <p:sp>
        <p:nvSpPr>
          <p:cNvPr id="16" name="Flèche vers la droite 15"/>
          <p:cNvSpPr/>
          <p:nvPr/>
        </p:nvSpPr>
        <p:spPr>
          <a:xfrm>
            <a:off x="4716016" y="3356992"/>
            <a:ext cx="792088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>
                <a:solidFill>
                  <a:srgbClr val="404040"/>
                </a:solidFill>
                <a:latin typeface="Arial Black"/>
                <a:cs typeface="Arial Black"/>
              </a:rPr>
              <a:t>Parcours de formation</a:t>
            </a:r>
          </a:p>
        </p:txBody>
      </p:sp>
      <p:sp>
        <p:nvSpPr>
          <p:cNvPr id="17" name="Titre 1"/>
          <p:cNvSpPr txBox="1">
            <a:spLocks/>
          </p:cNvSpPr>
          <p:nvPr/>
        </p:nvSpPr>
        <p:spPr bwMode="auto">
          <a:xfrm>
            <a:off x="0" y="188640"/>
            <a:ext cx="89289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sz="4400" b="1" dirty="0" smtClean="0"/>
              <a:t>les enseignements et la formation </a:t>
            </a:r>
          </a:p>
        </p:txBody>
      </p:sp>
    </p:spTree>
    <p:extLst>
      <p:ext uri="{BB962C8B-B14F-4D97-AF65-F5344CB8AC3E}">
        <p14:creationId xmlns:p14="http://schemas.microsoft.com/office/powerpoint/2010/main" val="308822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251520" y="7389440"/>
            <a:ext cx="2133600" cy="365125"/>
          </a:xfrm>
        </p:spPr>
        <p:txBody>
          <a:bodyPr/>
          <a:lstStyle/>
          <a:p>
            <a:pPr>
              <a:defRPr/>
            </a:pPr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758635" y="6270656"/>
            <a:ext cx="1761688" cy="365125"/>
          </a:xfrm>
        </p:spPr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11</a:t>
            </a:fld>
            <a:endParaRPr lang="fr-BE" sz="800" dirty="0">
              <a:latin typeface="+mj-lt"/>
            </a:endParaRPr>
          </a:p>
        </p:txBody>
      </p:sp>
      <p:sp>
        <p:nvSpPr>
          <p:cNvPr id="7" name="Flèche vers la droite 6"/>
          <p:cNvSpPr/>
          <p:nvPr/>
        </p:nvSpPr>
        <p:spPr>
          <a:xfrm>
            <a:off x="4063770" y="4293096"/>
            <a:ext cx="4464496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404040"/>
                </a:solidFill>
                <a:latin typeface="Arial Black"/>
                <a:cs typeface="Arial Black"/>
              </a:rPr>
              <a:t>Parcours </a:t>
            </a:r>
            <a:r>
              <a:rPr lang="fr-FR" dirty="0" smtClean="0">
                <a:solidFill>
                  <a:srgbClr val="404040"/>
                </a:solidFill>
                <a:latin typeface="Arial Black"/>
                <a:cs typeface="Arial Black"/>
              </a:rPr>
              <a:t>professionnel</a:t>
            </a:r>
            <a:endParaRPr lang="fr-FR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9" name="Flèche vers la droite 8"/>
          <p:cNvSpPr/>
          <p:nvPr/>
        </p:nvSpPr>
        <p:spPr>
          <a:xfrm>
            <a:off x="1475656" y="2420888"/>
            <a:ext cx="7052610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404040"/>
                </a:solidFill>
                <a:latin typeface="Arial Black"/>
                <a:cs typeface="Arial Black"/>
              </a:rPr>
              <a:t>Parcours de vie</a:t>
            </a:r>
            <a:endParaRPr lang="fr-FR" sz="3200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9512" y="2636912"/>
            <a:ext cx="12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Apprenant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79512" y="3563724"/>
            <a:ext cx="121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Université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4499828"/>
            <a:ext cx="128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Employeur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07504" y="155679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Education 4.0</a:t>
            </a:r>
            <a:endParaRPr lang="fr-FR" sz="40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547664" y="5157192"/>
            <a:ext cx="61502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Enseignement = </a:t>
            </a:r>
            <a:r>
              <a:rPr lang="fr-FR" sz="2000" dirty="0" smtClean="0"/>
              <a:t>Guide et Organisateur de création </a:t>
            </a:r>
          </a:p>
          <a:p>
            <a:pPr algn="ctr"/>
            <a:r>
              <a:rPr lang="fr-FR" sz="2000" dirty="0" smtClean="0"/>
              <a:t>collaborative de connaissances </a:t>
            </a:r>
            <a:endParaRPr lang="fr-FR" sz="2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699792" y="5877272"/>
            <a:ext cx="3983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Apprenant = </a:t>
            </a:r>
            <a:r>
              <a:rPr lang="fr-FR" sz="2000" dirty="0" smtClean="0"/>
              <a:t>Interactif/Autonome</a:t>
            </a:r>
            <a:endParaRPr lang="fr-FR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771800" y="6309320"/>
            <a:ext cx="386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Lieu d’apprentissage = </a:t>
            </a:r>
            <a:r>
              <a:rPr lang="fr-FR" sz="2000" dirty="0" smtClean="0"/>
              <a:t>Partout</a:t>
            </a:r>
            <a:endParaRPr lang="fr-FR" sz="2000" dirty="0"/>
          </a:p>
        </p:txBody>
      </p:sp>
      <p:sp>
        <p:nvSpPr>
          <p:cNvPr id="17" name="Flèche vers la droite 16"/>
          <p:cNvSpPr/>
          <p:nvPr/>
        </p:nvSpPr>
        <p:spPr>
          <a:xfrm>
            <a:off x="2627784" y="3356992"/>
            <a:ext cx="5904656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404040"/>
                </a:solidFill>
                <a:latin typeface="Arial Black"/>
                <a:cs typeface="Arial Black"/>
              </a:rPr>
              <a:t>Parcours </a:t>
            </a:r>
            <a:r>
              <a:rPr lang="fr-FR" sz="2000" dirty="0" smtClean="0">
                <a:solidFill>
                  <a:srgbClr val="404040"/>
                </a:solidFill>
                <a:latin typeface="Arial Black"/>
                <a:cs typeface="Arial Black"/>
              </a:rPr>
              <a:t>de formation</a:t>
            </a:r>
            <a:endParaRPr lang="fr-FR" sz="2000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0" y="188640"/>
            <a:ext cx="89289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sz="4400" b="1" dirty="0" smtClean="0"/>
              <a:t>les enseignements et la formation </a:t>
            </a:r>
          </a:p>
        </p:txBody>
      </p:sp>
    </p:spTree>
    <p:extLst>
      <p:ext uri="{BB962C8B-B14F-4D97-AF65-F5344CB8AC3E}">
        <p14:creationId xmlns:p14="http://schemas.microsoft.com/office/powerpoint/2010/main" val="13854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251520" y="7389440"/>
            <a:ext cx="2133600" cy="365125"/>
          </a:xfrm>
        </p:spPr>
        <p:txBody>
          <a:bodyPr/>
          <a:lstStyle/>
          <a:p>
            <a:pPr>
              <a:defRPr/>
            </a:pPr>
            <a:endParaRPr lang="fr-BE" sz="800" dirty="0">
              <a:latin typeface="+mj-lt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2060848"/>
            <a:ext cx="5328592" cy="4320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9000"/>
                </a:schemeClr>
              </a:gs>
              <a:gs pos="80000">
                <a:schemeClr val="accent1">
                  <a:shade val="93000"/>
                  <a:satMod val="130000"/>
                  <a:alpha val="19000"/>
                </a:schemeClr>
              </a:gs>
              <a:gs pos="100000">
                <a:schemeClr val="accent1">
                  <a:shade val="94000"/>
                  <a:satMod val="135000"/>
                  <a:alpha val="1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220344" y="1628800"/>
            <a:ext cx="4744144" cy="49685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9000"/>
                </a:schemeClr>
              </a:gs>
              <a:gs pos="80000">
                <a:schemeClr val="accent1">
                  <a:shade val="93000"/>
                  <a:satMod val="130000"/>
                  <a:alpha val="19000"/>
                </a:schemeClr>
              </a:gs>
              <a:gs pos="100000">
                <a:schemeClr val="accent1">
                  <a:shade val="94000"/>
                  <a:satMod val="135000"/>
                  <a:alpha val="1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Flèche vers le bas 23"/>
          <p:cNvSpPr/>
          <p:nvPr/>
        </p:nvSpPr>
        <p:spPr>
          <a:xfrm>
            <a:off x="2627784" y="3645024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95536" y="2348880"/>
            <a:ext cx="4824536" cy="28887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Formations de base (Bachelier, Masters, Doctorats)</a:t>
            </a:r>
          </a:p>
          <a:p>
            <a:pPr algn="ctr"/>
            <a:r>
              <a:rPr lang="fr-FR" dirty="0" smtClean="0"/>
              <a:t>Diplomations</a:t>
            </a:r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4000" dirty="0" smtClean="0"/>
              <a:t>Métiers</a:t>
            </a:r>
            <a:endParaRPr lang="fr-FR" sz="4000" dirty="0"/>
          </a:p>
        </p:txBody>
      </p:sp>
      <p:sp>
        <p:nvSpPr>
          <p:cNvPr id="27" name="Ellipse 26"/>
          <p:cNvSpPr/>
          <p:nvPr/>
        </p:nvSpPr>
        <p:spPr>
          <a:xfrm>
            <a:off x="3707904" y="4005064"/>
            <a:ext cx="4608512" cy="21602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Formations tout au long de la vie </a:t>
            </a:r>
            <a:r>
              <a:rPr lang="fr-FR" sz="1400" dirty="0" smtClean="0"/>
              <a:t>Attestations – Certifications</a:t>
            </a:r>
          </a:p>
          <a:p>
            <a:pPr algn="ctr"/>
            <a:endParaRPr lang="fr-FR" sz="1400" dirty="0" smtClean="0"/>
          </a:p>
          <a:p>
            <a:pPr algn="ctr"/>
            <a:endParaRPr lang="fr-FR" sz="1400" dirty="0"/>
          </a:p>
          <a:p>
            <a:pPr algn="ctr"/>
            <a:r>
              <a:rPr lang="fr-FR" sz="4000" dirty="0" smtClean="0"/>
              <a:t>Compétences</a:t>
            </a:r>
            <a:endParaRPr lang="fr-FR" sz="4000" dirty="0"/>
          </a:p>
        </p:txBody>
      </p:sp>
      <p:sp>
        <p:nvSpPr>
          <p:cNvPr id="28" name="Flèche vers le bas 27"/>
          <p:cNvSpPr/>
          <p:nvPr/>
        </p:nvSpPr>
        <p:spPr>
          <a:xfrm>
            <a:off x="5796136" y="4869160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652120" y="1700808"/>
            <a:ext cx="309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</a:rPr>
              <a:t>Société</a:t>
            </a:r>
          </a:p>
          <a:p>
            <a:pPr algn="ctr"/>
            <a:r>
              <a:rPr lang="fr-FR" sz="1600" dirty="0">
                <a:solidFill>
                  <a:srgbClr val="FFFF00"/>
                </a:solidFill>
              </a:rPr>
              <a:t>(</a:t>
            </a:r>
            <a:r>
              <a:rPr lang="fr-FR" sz="1600" dirty="0" err="1" smtClean="0">
                <a:solidFill>
                  <a:srgbClr val="FFFF00"/>
                </a:solidFill>
              </a:rPr>
              <a:t>Alumni</a:t>
            </a:r>
            <a:r>
              <a:rPr lang="fr-FR" sz="1600" dirty="0" smtClean="0">
                <a:solidFill>
                  <a:srgbClr val="FFFF00"/>
                </a:solidFill>
              </a:rPr>
              <a:t> - Citoyen - Entreprise)</a:t>
            </a:r>
            <a:endParaRPr lang="fr-FR" sz="1600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67544" y="5601434"/>
            <a:ext cx="38231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</a:rPr>
              <a:t>Université </a:t>
            </a:r>
          </a:p>
          <a:p>
            <a:pPr algn="ctr"/>
            <a:r>
              <a:rPr lang="fr-FR" sz="1600" b="1" dirty="0" smtClean="0">
                <a:solidFill>
                  <a:srgbClr val="FFFF00"/>
                </a:solidFill>
              </a:rPr>
              <a:t>(</a:t>
            </a:r>
            <a:r>
              <a:rPr lang="fr-FR" sz="1600" dirty="0" smtClean="0">
                <a:solidFill>
                  <a:srgbClr val="FFFF00"/>
                </a:solidFill>
              </a:rPr>
              <a:t>Etudiant – Académique – Scientifique) </a:t>
            </a:r>
            <a:endParaRPr lang="fr-FR" sz="1600" dirty="0">
              <a:solidFill>
                <a:srgbClr val="FFFF00"/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627784" y="3789040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5796136" y="4869160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courbée vers la gauche 16"/>
          <p:cNvSpPr/>
          <p:nvPr/>
        </p:nvSpPr>
        <p:spPr>
          <a:xfrm rot="5098528">
            <a:off x="4416654" y="2416209"/>
            <a:ext cx="1170052" cy="5184576"/>
          </a:xfrm>
          <a:prstGeom prst="curvedLeftArrow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6084168" y="2780928"/>
            <a:ext cx="2520280" cy="158417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Incubateur des compétences et métiers</a:t>
            </a:r>
            <a:endParaRPr lang="fr-FR" b="1" dirty="0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04448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fr-BE" sz="4400" b="1" dirty="0" smtClean="0"/>
              <a:t>métiers et diversité </a:t>
            </a:r>
            <a:br>
              <a:rPr lang="fr-BE" sz="4400" b="1" dirty="0" smtClean="0"/>
            </a:br>
            <a:r>
              <a:rPr lang="fr-BE" sz="4400" b="1" dirty="0" smtClean="0"/>
              <a:t>des compétences</a:t>
            </a:r>
          </a:p>
        </p:txBody>
      </p:sp>
    </p:spTree>
    <p:extLst>
      <p:ext uri="{BB962C8B-B14F-4D97-AF65-F5344CB8AC3E}">
        <p14:creationId xmlns:p14="http://schemas.microsoft.com/office/powerpoint/2010/main" val="108599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251520" y="7389440"/>
            <a:ext cx="2133600" cy="365125"/>
          </a:xfrm>
        </p:spPr>
        <p:txBody>
          <a:bodyPr/>
          <a:lstStyle/>
          <a:p>
            <a:pPr>
              <a:defRPr/>
            </a:pPr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913240" y="6448251"/>
            <a:ext cx="2133600" cy="365125"/>
          </a:xfrm>
        </p:spPr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13</a:t>
            </a:fld>
            <a:endParaRPr lang="fr-BE" sz="800" dirty="0">
              <a:latin typeface="+mj-lt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043608" y="4149080"/>
            <a:ext cx="6552728" cy="187220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rgbClr val="FFFFFF"/>
                </a:solidFill>
              </a:rPr>
              <a:t>Compétences </a:t>
            </a:r>
            <a:r>
              <a:rPr lang="fr-FR" sz="2000" b="1" dirty="0" smtClean="0">
                <a:solidFill>
                  <a:srgbClr val="FFFFFF"/>
                </a:solidFill>
              </a:rPr>
              <a:t>techniques</a:t>
            </a:r>
            <a:endParaRPr lang="fr-FR" sz="2000" b="1" dirty="0">
              <a:solidFill>
                <a:srgbClr val="FFFFFF"/>
              </a:solidFill>
            </a:endParaRPr>
          </a:p>
          <a:p>
            <a:r>
              <a:rPr lang="fr-FR" sz="1400" dirty="0">
                <a:solidFill>
                  <a:srgbClr val="FFFFFF"/>
                </a:solidFill>
              </a:rPr>
              <a:t>• Connaissances </a:t>
            </a:r>
            <a:r>
              <a:rPr lang="fr-FR" sz="1400" dirty="0" smtClean="0">
                <a:solidFill>
                  <a:srgbClr val="FFFFFF"/>
                </a:solidFill>
              </a:rPr>
              <a:t>technologiques</a:t>
            </a:r>
            <a:endParaRPr lang="fr-FR" sz="1400" dirty="0">
              <a:solidFill>
                <a:srgbClr val="FFFFFF"/>
              </a:solidFill>
            </a:endParaRPr>
          </a:p>
          <a:p>
            <a:r>
              <a:rPr lang="fr-FR" sz="1400" dirty="0" smtClean="0">
                <a:solidFill>
                  <a:srgbClr val="FFFFFF"/>
                </a:solidFill>
              </a:rPr>
              <a:t>• </a:t>
            </a:r>
            <a:r>
              <a:rPr lang="fr-FR" sz="1400" dirty="0">
                <a:solidFill>
                  <a:srgbClr val="FFFFFF"/>
                </a:solidFill>
              </a:rPr>
              <a:t>Capacité à formuler une problématique de recherche</a:t>
            </a:r>
          </a:p>
          <a:p>
            <a:r>
              <a:rPr lang="fr-FR" sz="1400" dirty="0">
                <a:solidFill>
                  <a:srgbClr val="FFFFFF"/>
                </a:solidFill>
              </a:rPr>
              <a:t>• Capacité d’analyse et maîtrise des outils </a:t>
            </a:r>
            <a:r>
              <a:rPr lang="fr-FR" sz="1400" dirty="0" smtClean="0">
                <a:solidFill>
                  <a:srgbClr val="FFFFFF"/>
                </a:solidFill>
              </a:rPr>
              <a:t>informatiques à </a:t>
            </a:r>
            <a:r>
              <a:rPr lang="fr-FR" sz="1400" dirty="0">
                <a:solidFill>
                  <a:srgbClr val="FFFFFF"/>
                </a:solidFill>
              </a:rPr>
              <a:t>haut niveau de </a:t>
            </a:r>
            <a:r>
              <a:rPr lang="fr-FR" sz="1400" dirty="0" smtClean="0">
                <a:solidFill>
                  <a:srgbClr val="FFFFFF"/>
                </a:solidFill>
              </a:rPr>
              <a:t>technicité</a:t>
            </a:r>
            <a:endParaRPr lang="fr-FR" sz="1400" dirty="0">
              <a:solidFill>
                <a:srgbClr val="FFFFFF"/>
              </a:solidFill>
            </a:endParaRPr>
          </a:p>
          <a:p>
            <a:r>
              <a:rPr lang="fr-FR" sz="1400" dirty="0">
                <a:solidFill>
                  <a:srgbClr val="FFFFFF"/>
                </a:solidFill>
              </a:rPr>
              <a:t>• Capacité à travailler en </a:t>
            </a:r>
            <a:r>
              <a:rPr lang="fr-FR" sz="1400" dirty="0" smtClean="0">
                <a:solidFill>
                  <a:srgbClr val="FFFFFF"/>
                </a:solidFill>
              </a:rPr>
              <a:t>interdisciplinarité</a:t>
            </a:r>
            <a:endParaRPr lang="fr-FR" sz="1400" dirty="0">
              <a:solidFill>
                <a:srgbClr val="FFFFFF"/>
              </a:solidFill>
            </a:endParaRPr>
          </a:p>
          <a:p>
            <a:r>
              <a:rPr lang="fr-FR" sz="1400" dirty="0">
                <a:solidFill>
                  <a:srgbClr val="FFFFFF"/>
                </a:solidFill>
              </a:rPr>
              <a:t>• Capacité à intégrer les connaissances </a:t>
            </a:r>
            <a:r>
              <a:rPr lang="fr-FR" sz="1400" dirty="0" smtClean="0">
                <a:solidFill>
                  <a:srgbClr val="FFFFFF"/>
                </a:solidFill>
              </a:rPr>
              <a:t>déjà existantes </a:t>
            </a:r>
            <a:endParaRPr lang="fr-FR" sz="1400" dirty="0">
              <a:solidFill>
                <a:srgbClr val="FFFFFF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83568" y="1628800"/>
            <a:ext cx="4968552" cy="23042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Compétences </a:t>
            </a:r>
            <a:r>
              <a:rPr lang="fr-FR" b="1" dirty="0" smtClean="0">
                <a:solidFill>
                  <a:schemeClr val="tx1"/>
                </a:solidFill>
              </a:rPr>
              <a:t>transversales</a:t>
            </a:r>
            <a:endParaRPr lang="fr-FR" b="1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• Capacité à travailler en équipe</a:t>
            </a:r>
          </a:p>
          <a:p>
            <a:r>
              <a:rPr lang="fr-FR" sz="1400" dirty="0">
                <a:solidFill>
                  <a:schemeClr val="tx1"/>
                </a:solidFill>
              </a:rPr>
              <a:t>• Capacité à développer un </a:t>
            </a:r>
            <a:r>
              <a:rPr lang="fr-FR" sz="1400" dirty="0" smtClean="0">
                <a:solidFill>
                  <a:schemeClr val="tx1"/>
                </a:solidFill>
              </a:rPr>
              <a:t>réseau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• Compétences en communication</a:t>
            </a:r>
          </a:p>
          <a:p>
            <a:r>
              <a:rPr lang="fr-FR" sz="1400" dirty="0">
                <a:solidFill>
                  <a:schemeClr val="tx1"/>
                </a:solidFill>
              </a:rPr>
              <a:t>• Capacité à évaluer</a:t>
            </a:r>
          </a:p>
          <a:p>
            <a:r>
              <a:rPr lang="fr-FR" sz="1400" dirty="0">
                <a:solidFill>
                  <a:schemeClr val="tx1"/>
                </a:solidFill>
              </a:rPr>
              <a:t>• Compétences linguistiques</a:t>
            </a:r>
          </a:p>
          <a:p>
            <a:r>
              <a:rPr lang="fr-FR" sz="1400" dirty="0">
                <a:solidFill>
                  <a:schemeClr val="tx1"/>
                </a:solidFill>
              </a:rPr>
              <a:t>• Culture d’entreprise et compétences en </a:t>
            </a:r>
            <a:r>
              <a:rPr lang="fr-FR" sz="1400" dirty="0" smtClean="0">
                <a:solidFill>
                  <a:schemeClr val="tx1"/>
                </a:solidFill>
              </a:rPr>
              <a:t>gestion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• Compétences en gestion de </a:t>
            </a:r>
            <a:r>
              <a:rPr lang="fr-FR" sz="1400" dirty="0" smtClean="0">
                <a:solidFill>
                  <a:schemeClr val="tx1"/>
                </a:solidFill>
              </a:rPr>
              <a:t>projet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• Capacité à gérer et piloter des </a:t>
            </a:r>
            <a:r>
              <a:rPr lang="fr-FR" sz="1400" dirty="0" smtClean="0">
                <a:solidFill>
                  <a:schemeClr val="tx1"/>
                </a:solidFill>
              </a:rPr>
              <a:t>équipes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860032" y="2708920"/>
            <a:ext cx="3821399" cy="18722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rgbClr val="FFFFFF"/>
                </a:solidFill>
              </a:rPr>
              <a:t>Aptitudes personnelles</a:t>
            </a:r>
            <a:r>
              <a:rPr lang="fr-FR" b="1" dirty="0" smtClean="0">
                <a:solidFill>
                  <a:srgbClr val="FFFFFF"/>
                </a:solidFill>
              </a:rPr>
              <a:t>/savoir</a:t>
            </a:r>
            <a:r>
              <a:rPr lang="fr-FR" b="1" dirty="0">
                <a:solidFill>
                  <a:srgbClr val="FFFFFF"/>
                </a:solidFill>
              </a:rPr>
              <a:t>-être</a:t>
            </a:r>
          </a:p>
          <a:p>
            <a:r>
              <a:rPr lang="fr-FR" sz="1400" dirty="0">
                <a:solidFill>
                  <a:srgbClr val="FFFFFF"/>
                </a:solidFill>
              </a:rPr>
              <a:t>• Créativité</a:t>
            </a:r>
          </a:p>
          <a:p>
            <a:r>
              <a:rPr lang="fr-FR" sz="1400" dirty="0">
                <a:solidFill>
                  <a:srgbClr val="FFFFFF"/>
                </a:solidFill>
              </a:rPr>
              <a:t>• Ouverture d’esprit</a:t>
            </a:r>
          </a:p>
          <a:p>
            <a:r>
              <a:rPr lang="fr-FR" sz="1400" dirty="0">
                <a:solidFill>
                  <a:srgbClr val="FFFFFF"/>
                </a:solidFill>
              </a:rPr>
              <a:t>• Motivation/Implication</a:t>
            </a:r>
          </a:p>
          <a:p>
            <a:r>
              <a:rPr lang="fr-FR" sz="1400" dirty="0">
                <a:solidFill>
                  <a:srgbClr val="FFFFFF"/>
                </a:solidFill>
              </a:rPr>
              <a:t>• </a:t>
            </a:r>
            <a:r>
              <a:rPr lang="fr-FR" sz="1400" dirty="0" smtClean="0">
                <a:solidFill>
                  <a:srgbClr val="FFFFFF"/>
                </a:solidFill>
              </a:rPr>
              <a:t>Adaptabilité</a:t>
            </a:r>
          </a:p>
          <a:p>
            <a:r>
              <a:rPr lang="fr-FR" sz="1400" dirty="0" smtClean="0">
                <a:solidFill>
                  <a:srgbClr val="FFFFFF"/>
                </a:solidFill>
              </a:rPr>
              <a:t>• Capacité à </a:t>
            </a:r>
            <a:r>
              <a:rPr lang="fr-FR" sz="1400" dirty="0">
                <a:solidFill>
                  <a:srgbClr val="FFFFFF"/>
                </a:solidFill>
              </a:rPr>
              <a:t>apprendre et à se </a:t>
            </a:r>
            <a:r>
              <a:rPr lang="fr-FR" sz="1400" dirty="0" smtClean="0">
                <a:solidFill>
                  <a:srgbClr val="FFFFFF"/>
                </a:solidFill>
              </a:rPr>
              <a:t>renouveler</a:t>
            </a:r>
            <a:endParaRPr lang="fr-FR" sz="1400" dirty="0">
              <a:solidFill>
                <a:srgbClr val="FFFFFF"/>
              </a:solidFill>
            </a:endParaRPr>
          </a:p>
          <a:p>
            <a:r>
              <a:rPr lang="fr-FR" sz="1400" dirty="0">
                <a:solidFill>
                  <a:srgbClr val="FFFFFF"/>
                </a:solidFill>
              </a:rPr>
              <a:t>• Capacité à s’auto-évaluer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048" y="6378262"/>
            <a:ext cx="9540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/>
              <a:t>Huit pays </a:t>
            </a:r>
            <a:r>
              <a:rPr lang="fr-FR" sz="1000" dirty="0"/>
              <a:t>étudiés (France, Allemagne, Finlande, Pays-Bas, Royaume-Uni, Suisse</a:t>
            </a:r>
            <a:r>
              <a:rPr lang="fr-FR" sz="1000" dirty="0" smtClean="0"/>
              <a:t>, Japon </a:t>
            </a:r>
            <a:r>
              <a:rPr lang="fr-FR" sz="1000" dirty="0"/>
              <a:t>et Etats-Unis)  </a:t>
            </a:r>
            <a:r>
              <a:rPr lang="fr-FR" sz="1000" dirty="0" smtClean="0"/>
              <a:t> </a:t>
            </a:r>
          </a:p>
          <a:p>
            <a:r>
              <a:rPr lang="fr-FR" sz="1000" dirty="0" smtClean="0"/>
              <a:t>Source </a:t>
            </a:r>
            <a:r>
              <a:rPr lang="fr-FR" sz="1000" dirty="0"/>
              <a:t>: Etude APEC/DELOITTE 2010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04448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fr-BE" sz="4400" b="1" dirty="0" smtClean="0"/>
              <a:t>métiers et diversité </a:t>
            </a:r>
            <a:r>
              <a:rPr lang="fr-BE" sz="4400" b="1" dirty="0"/>
              <a:t/>
            </a:r>
            <a:br>
              <a:rPr lang="fr-BE" sz="4400" b="1" dirty="0"/>
            </a:br>
            <a:r>
              <a:rPr lang="fr-BE" sz="4400" b="1" dirty="0" smtClean="0"/>
              <a:t>des compétences</a:t>
            </a:r>
          </a:p>
        </p:txBody>
      </p:sp>
    </p:spTree>
    <p:extLst>
      <p:ext uri="{BB962C8B-B14F-4D97-AF65-F5344CB8AC3E}">
        <p14:creationId xmlns:p14="http://schemas.microsoft.com/office/powerpoint/2010/main" val="21074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251520" y="7389440"/>
            <a:ext cx="2133600" cy="365125"/>
          </a:xfrm>
        </p:spPr>
        <p:txBody>
          <a:bodyPr/>
          <a:lstStyle/>
          <a:p>
            <a:pPr>
              <a:defRPr/>
            </a:pPr>
            <a:endParaRPr lang="fr-BE" sz="800" dirty="0">
              <a:latin typeface="+mj-lt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2060848"/>
            <a:ext cx="5328592" cy="4320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9000"/>
                </a:schemeClr>
              </a:gs>
              <a:gs pos="80000">
                <a:schemeClr val="accent1">
                  <a:shade val="93000"/>
                  <a:satMod val="130000"/>
                  <a:alpha val="19000"/>
                </a:schemeClr>
              </a:gs>
              <a:gs pos="100000">
                <a:schemeClr val="accent1">
                  <a:shade val="94000"/>
                  <a:satMod val="135000"/>
                  <a:alpha val="1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220344" y="1628800"/>
            <a:ext cx="4744144" cy="49685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9000"/>
                </a:schemeClr>
              </a:gs>
              <a:gs pos="80000">
                <a:schemeClr val="accent1">
                  <a:shade val="93000"/>
                  <a:satMod val="130000"/>
                  <a:alpha val="19000"/>
                </a:schemeClr>
              </a:gs>
              <a:gs pos="100000">
                <a:schemeClr val="accent1">
                  <a:shade val="94000"/>
                  <a:satMod val="135000"/>
                  <a:alpha val="1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Flèche vers le bas 23"/>
          <p:cNvSpPr/>
          <p:nvPr/>
        </p:nvSpPr>
        <p:spPr>
          <a:xfrm>
            <a:off x="2627784" y="3645024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95536" y="2348880"/>
            <a:ext cx="4824536" cy="28887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Formations de base (Bachelier, Masters, Doctorats)</a:t>
            </a:r>
          </a:p>
          <a:p>
            <a:pPr algn="ctr"/>
            <a:r>
              <a:rPr lang="fr-FR" dirty="0" smtClean="0"/>
              <a:t>Diplomations</a:t>
            </a:r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4000" dirty="0" smtClean="0"/>
              <a:t>Métiers</a:t>
            </a:r>
            <a:endParaRPr lang="fr-FR" sz="4000" dirty="0"/>
          </a:p>
        </p:txBody>
      </p:sp>
      <p:sp>
        <p:nvSpPr>
          <p:cNvPr id="27" name="Ellipse 26"/>
          <p:cNvSpPr/>
          <p:nvPr/>
        </p:nvSpPr>
        <p:spPr>
          <a:xfrm>
            <a:off x="3707904" y="4005064"/>
            <a:ext cx="4608512" cy="21602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Formations tout au long de la vie </a:t>
            </a:r>
            <a:r>
              <a:rPr lang="fr-FR" sz="1400" dirty="0" smtClean="0"/>
              <a:t>Attestations – Certifications</a:t>
            </a:r>
          </a:p>
          <a:p>
            <a:pPr algn="ctr"/>
            <a:endParaRPr lang="fr-FR" sz="1400" dirty="0" smtClean="0"/>
          </a:p>
          <a:p>
            <a:pPr algn="ctr"/>
            <a:endParaRPr lang="fr-FR" sz="1400" dirty="0"/>
          </a:p>
          <a:p>
            <a:pPr algn="ctr"/>
            <a:r>
              <a:rPr lang="fr-FR" sz="4000" dirty="0" smtClean="0"/>
              <a:t>Compétences</a:t>
            </a:r>
            <a:endParaRPr lang="fr-FR" sz="4000" dirty="0"/>
          </a:p>
        </p:txBody>
      </p:sp>
      <p:sp>
        <p:nvSpPr>
          <p:cNvPr id="28" name="Flèche vers le bas 27"/>
          <p:cNvSpPr/>
          <p:nvPr/>
        </p:nvSpPr>
        <p:spPr>
          <a:xfrm>
            <a:off x="5796136" y="4869160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652120" y="1700808"/>
            <a:ext cx="309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</a:rPr>
              <a:t>Société</a:t>
            </a:r>
          </a:p>
          <a:p>
            <a:pPr algn="ctr"/>
            <a:r>
              <a:rPr lang="fr-FR" sz="1600" dirty="0">
                <a:solidFill>
                  <a:srgbClr val="FFFF00"/>
                </a:solidFill>
              </a:rPr>
              <a:t>(</a:t>
            </a:r>
            <a:r>
              <a:rPr lang="fr-FR" sz="1600" dirty="0" err="1" smtClean="0">
                <a:solidFill>
                  <a:srgbClr val="FFFF00"/>
                </a:solidFill>
              </a:rPr>
              <a:t>Alumni</a:t>
            </a:r>
            <a:r>
              <a:rPr lang="fr-FR" sz="1600" dirty="0" smtClean="0">
                <a:solidFill>
                  <a:srgbClr val="FFFF00"/>
                </a:solidFill>
              </a:rPr>
              <a:t> - Citoyen - Entreprise)</a:t>
            </a:r>
            <a:endParaRPr lang="fr-FR" sz="1600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67544" y="5601434"/>
            <a:ext cx="38231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</a:rPr>
              <a:t>Université </a:t>
            </a:r>
          </a:p>
          <a:p>
            <a:pPr algn="ctr"/>
            <a:r>
              <a:rPr lang="fr-FR" sz="1600" b="1" dirty="0" smtClean="0">
                <a:solidFill>
                  <a:srgbClr val="FFFF00"/>
                </a:solidFill>
              </a:rPr>
              <a:t>(</a:t>
            </a:r>
            <a:r>
              <a:rPr lang="fr-FR" sz="1600" dirty="0" smtClean="0">
                <a:solidFill>
                  <a:srgbClr val="FFFF00"/>
                </a:solidFill>
              </a:rPr>
              <a:t>Etudiant – Académique – Scientifique) </a:t>
            </a:r>
            <a:endParaRPr lang="fr-FR" sz="1600" dirty="0">
              <a:solidFill>
                <a:srgbClr val="FFFF00"/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627784" y="3789040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5796136" y="4869160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courbée vers la gauche 16"/>
          <p:cNvSpPr/>
          <p:nvPr/>
        </p:nvSpPr>
        <p:spPr>
          <a:xfrm rot="5098528">
            <a:off x="4416654" y="2416209"/>
            <a:ext cx="1170052" cy="5184576"/>
          </a:xfrm>
          <a:prstGeom prst="curvedLeftArrow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6084168" y="2780928"/>
            <a:ext cx="2520280" cy="158417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Incubateur des compétences et métiers</a:t>
            </a:r>
            <a:endParaRPr lang="fr-FR" b="1" dirty="0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04448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fr-BE" sz="4400" b="1" dirty="0" smtClean="0"/>
              <a:t>métiers et diversité </a:t>
            </a:r>
            <a:br>
              <a:rPr lang="fr-BE" sz="4400" b="1" dirty="0" smtClean="0"/>
            </a:br>
            <a:r>
              <a:rPr lang="fr-BE" sz="4400" b="1" dirty="0" smtClean="0"/>
              <a:t>des compétences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540568" y="1916832"/>
            <a:ext cx="102971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b="1" dirty="0" smtClean="0"/>
              <a:t>Le numérique </a:t>
            </a:r>
          </a:p>
          <a:p>
            <a:pPr algn="ctr"/>
            <a:r>
              <a:rPr lang="fr-FR" sz="10000" b="1" dirty="0" smtClean="0"/>
              <a:t>et les TIC</a:t>
            </a:r>
            <a:endParaRPr lang="fr-FR" sz="10000" b="1" dirty="0"/>
          </a:p>
        </p:txBody>
      </p:sp>
    </p:spTree>
    <p:extLst>
      <p:ext uri="{BB962C8B-B14F-4D97-AF65-F5344CB8AC3E}">
        <p14:creationId xmlns:p14="http://schemas.microsoft.com/office/powerpoint/2010/main" val="170826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logo72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301208"/>
            <a:ext cx="1728192" cy="131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971600" y="3933056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fr-FR" dirty="0" smtClean="0"/>
              <a:t>L’équipe: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/>
              <a:t>Eric Haubruge</a:t>
            </a:r>
            <a:br>
              <a:rPr lang="fr-FR" sz="2800" dirty="0" smtClean="0"/>
            </a:br>
            <a:r>
              <a:rPr lang="fr-FR" sz="2800" dirty="0" smtClean="0"/>
              <a:t>Monique </a:t>
            </a:r>
            <a:r>
              <a:rPr lang="fr-FR" sz="2800" dirty="0" err="1" smtClean="0"/>
              <a:t>Marcourt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Jean-Marie Dujardin</a:t>
            </a:r>
            <a:br>
              <a:rPr lang="fr-FR" sz="2800" dirty="0" smtClean="0"/>
            </a:br>
            <a:r>
              <a:rPr lang="fr-FR" sz="2800" dirty="0" err="1" smtClean="0"/>
              <a:t>Boutheina</a:t>
            </a:r>
            <a:r>
              <a:rPr lang="fr-FR" sz="2800" dirty="0" smtClean="0"/>
              <a:t> </a:t>
            </a:r>
            <a:r>
              <a:rPr lang="fr-FR" sz="2800" dirty="0" err="1" smtClean="0"/>
              <a:t>Benlamine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Rachel Navet</a:t>
            </a:r>
            <a:br>
              <a:rPr lang="fr-FR" sz="2800" dirty="0" smtClean="0"/>
            </a:br>
            <a:r>
              <a:rPr lang="fr-FR" sz="2800" dirty="0" smtClean="0"/>
              <a:t>Elisabeth </a:t>
            </a:r>
            <a:r>
              <a:rPr lang="fr-FR" sz="2800" dirty="0" err="1" smtClean="0"/>
              <a:t>Waltrégny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91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43548-9C16-4347-AAD2-C43A73C0117D}" type="datetime1">
              <a:rPr lang="fr-BE" sz="800">
                <a:latin typeface="+mj-lt"/>
              </a:rPr>
              <a:pPr>
                <a:defRPr/>
              </a:pPr>
              <a:t>13/05/16</a:t>
            </a:fld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2</a:t>
            </a:fld>
            <a:endParaRPr lang="fr-BE" sz="8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9712" y="332656"/>
            <a:ext cx="5904656" cy="590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 smtClean="0"/>
              <a:t>Communication </a:t>
            </a:r>
          </a:p>
          <a:p>
            <a:pPr algn="ctr"/>
            <a:endParaRPr lang="fr-FR" sz="5400" b="1" dirty="0"/>
          </a:p>
          <a:p>
            <a:pPr algn="ctr"/>
            <a:r>
              <a:rPr lang="fr-FR" sz="5400" b="1" dirty="0" smtClean="0"/>
              <a:t>Collaboration </a:t>
            </a:r>
          </a:p>
          <a:p>
            <a:pPr algn="ctr"/>
            <a:endParaRPr lang="fr-FR" sz="5400" b="1" dirty="0"/>
          </a:p>
          <a:p>
            <a:pPr algn="ctr"/>
            <a:r>
              <a:rPr lang="fr-FR" sz="5400" b="1" dirty="0" smtClean="0"/>
              <a:t>Connexion </a:t>
            </a:r>
          </a:p>
          <a:p>
            <a:pPr algn="ctr"/>
            <a:endParaRPr lang="fr-FR" sz="5400" b="1" dirty="0"/>
          </a:p>
          <a:p>
            <a:pPr algn="ctr"/>
            <a:r>
              <a:rPr lang="fr-FR" sz="5400" b="1" dirty="0" smtClean="0"/>
              <a:t>Créativité</a:t>
            </a:r>
            <a:r>
              <a:rPr lang="fr-BE" sz="5400" b="1" dirty="0" smtClean="0"/>
              <a:t> 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56203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43548-9C16-4347-AAD2-C43A73C0117D}" type="datetime1">
              <a:rPr lang="fr-BE" sz="800">
                <a:latin typeface="+mj-lt"/>
              </a:rPr>
              <a:pPr>
                <a:defRPr/>
              </a:pPr>
              <a:t>13/05/16</a:t>
            </a:fld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3</a:t>
            </a:fld>
            <a:endParaRPr lang="fr-BE" sz="8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539552" y="260648"/>
            <a:ext cx="8229600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sz="4400" b="1" dirty="0"/>
              <a:t>n</a:t>
            </a:r>
            <a:r>
              <a:rPr lang="fr-BE" sz="4400" b="1" dirty="0" smtClean="0"/>
              <a:t>ouvelles générations</a:t>
            </a:r>
          </a:p>
        </p:txBody>
      </p:sp>
      <p:pic>
        <p:nvPicPr>
          <p:cNvPr id="9" name="Image 8" descr="Capture d’écran 2016-05-13 à 01.13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6840760" cy="335216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123728" y="5498068"/>
            <a:ext cx="5193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Les éléments de changement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2586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43548-9C16-4347-AAD2-C43A73C0117D}" type="datetime1">
              <a:rPr lang="fr-BE" sz="800">
                <a:latin typeface="+mj-lt"/>
              </a:rPr>
              <a:pPr>
                <a:defRPr/>
              </a:pPr>
              <a:t>13/05/16</a:t>
            </a:fld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4</a:t>
            </a:fld>
            <a:endParaRPr lang="fr-BE" sz="8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539552" y="260648"/>
            <a:ext cx="8229600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sz="4400" b="1" dirty="0" smtClean="0"/>
              <a:t>La  </a:t>
            </a:r>
            <a:r>
              <a:rPr lang="fr-BE" sz="4400" b="1" dirty="0" smtClean="0"/>
              <a:t>générations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9513" y="5229200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compétences à développer</a:t>
            </a:r>
            <a:endParaRPr lang="fr-FR" sz="2800" b="1" dirty="0"/>
          </a:p>
        </p:txBody>
      </p:sp>
      <p:pic>
        <p:nvPicPr>
          <p:cNvPr id="2" name="Image 1" descr="Capture d’écran 2016-05-13 à 01.13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24744"/>
            <a:ext cx="44704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84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579296" cy="4389437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fr-BE" sz="2800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Le </a:t>
            </a:r>
            <a:r>
              <a:rPr lang="fr-BE" sz="2800" b="1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territoire</a:t>
            </a:r>
            <a:r>
              <a:rPr lang="fr-BE" sz="2800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fr-BE" sz="2800" b="1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l’espace</a:t>
            </a:r>
            <a:r>
              <a:rPr lang="fr-BE" sz="2800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 et le </a:t>
            </a:r>
            <a:r>
              <a:rPr lang="fr-BE" sz="2800" b="1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temps</a:t>
            </a:r>
            <a:r>
              <a:rPr lang="fr-BE" sz="2800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, de mieux en mieux exploités : alliance entre numérique et mobilité (home working, …)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fr-BE" sz="2800" i="1" dirty="0" smtClean="0">
              <a:solidFill>
                <a:srgbClr val="F6E4B7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fr-BE" sz="2800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Les </a:t>
            </a:r>
            <a:r>
              <a:rPr lang="fr-BE" sz="2800" b="1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communautés</a:t>
            </a:r>
            <a:r>
              <a:rPr lang="fr-BE" sz="2800" i="1" dirty="0" smtClean="0">
                <a:solidFill>
                  <a:srgbClr val="F6E4B7"/>
                </a:solidFill>
                <a:latin typeface="Calibri" pitchFamily="34" charset="0"/>
                <a:cs typeface="Calibri" pitchFamily="34" charset="0"/>
              </a:rPr>
              <a:t> de plus en plus présentes: pouvoir des réseaux, transparence et facilité d’accès à l’information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43548-9C16-4347-AAD2-C43A73C0117D}" type="datetime1">
              <a:rPr lang="fr-BE" sz="800">
                <a:latin typeface="+mj-lt"/>
              </a:rPr>
              <a:pPr>
                <a:defRPr/>
              </a:pPr>
              <a:t>13/05/16</a:t>
            </a:fld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5</a:t>
            </a:fld>
            <a:endParaRPr lang="fr-BE" sz="8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539552" y="836712"/>
            <a:ext cx="8229600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sz="4400" b="1" dirty="0" smtClean="0"/>
              <a:t>nouveaux environnements </a:t>
            </a:r>
          </a:p>
          <a:p>
            <a:pPr algn="ctr" eaLnBrk="1" hangingPunct="1"/>
            <a:r>
              <a:rPr lang="fr-BE" sz="4400" b="1" dirty="0" smtClean="0"/>
              <a:t>de travail</a:t>
            </a:r>
          </a:p>
        </p:txBody>
      </p:sp>
    </p:spTree>
    <p:extLst>
      <p:ext uri="{BB962C8B-B14F-4D97-AF65-F5344CB8AC3E}">
        <p14:creationId xmlns:p14="http://schemas.microsoft.com/office/powerpoint/2010/main" val="172591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5867"/>
            <a:ext cx="8579296" cy="438943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fr-BE" sz="2800" i="1" dirty="0" smtClean="0">
                <a:solidFill>
                  <a:srgbClr val="F6E4B7"/>
                </a:solidFill>
                <a:cs typeface="Calibri" pitchFamily="34" charset="0"/>
              </a:rPr>
              <a:t>La </a:t>
            </a:r>
            <a:r>
              <a:rPr lang="fr-BE" sz="3000" b="1" i="1" u="sng" dirty="0" smtClean="0">
                <a:solidFill>
                  <a:srgbClr val="F6E4B7"/>
                </a:solidFill>
                <a:cs typeface="Calibri" pitchFamily="34" charset="0"/>
              </a:rPr>
              <a:t>flexibilité du temps de travai</a:t>
            </a:r>
            <a:r>
              <a:rPr lang="fr-BE" sz="3000" b="1" i="1" dirty="0" smtClean="0">
                <a:solidFill>
                  <a:srgbClr val="F6E4B7"/>
                </a:solidFill>
                <a:cs typeface="Calibri" pitchFamily="34" charset="0"/>
              </a:rPr>
              <a:t>l</a:t>
            </a:r>
            <a:r>
              <a:rPr lang="fr-BE" sz="2800" b="1" i="1" dirty="0" smtClean="0">
                <a:solidFill>
                  <a:srgbClr val="F6E4B7"/>
                </a:solidFill>
                <a:cs typeface="Calibri" pitchFamily="34" charset="0"/>
              </a:rPr>
              <a:t> </a:t>
            </a:r>
            <a:r>
              <a:rPr lang="fr-BE" sz="2800" i="1" dirty="0" smtClean="0">
                <a:solidFill>
                  <a:srgbClr val="F6E4B7"/>
                </a:solidFill>
                <a:cs typeface="Calibri" pitchFamily="34" charset="0"/>
              </a:rPr>
              <a:t>(smartphones professionnels): travail en continu et urgence des interactions et des réponses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fr-BE" sz="2800" i="1" dirty="0" smtClean="0">
                <a:solidFill>
                  <a:srgbClr val="F6E4B7"/>
                </a:solidFill>
                <a:cs typeface="Calibri" pitchFamily="34" charset="0"/>
              </a:rPr>
              <a:t>Le lieu de travail est également bousculé: </a:t>
            </a:r>
            <a:r>
              <a:rPr lang="fr-BE" sz="3000" b="1" i="1" u="sng" dirty="0" smtClean="0">
                <a:solidFill>
                  <a:srgbClr val="F6E4B7"/>
                </a:solidFill>
                <a:cs typeface="Calibri" pitchFamily="34" charset="0"/>
              </a:rPr>
              <a:t>travail à distance</a:t>
            </a:r>
            <a:r>
              <a:rPr lang="fr-BE" sz="2800" i="1" dirty="0" smtClean="0">
                <a:solidFill>
                  <a:srgbClr val="F6E4B7"/>
                </a:solidFill>
                <a:cs typeface="Calibri" pitchFamily="34" charset="0"/>
              </a:rPr>
              <a:t>.  Les pays scandinaves et anglosaxons comptent environ 25-30% de télétravailleurs. 40% des dirigeants estiment que le télétravail va se développer dans les 5 prochaines années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fr-BE" sz="2800" i="1" dirty="0" smtClean="0">
              <a:solidFill>
                <a:srgbClr val="F6E4B7"/>
              </a:solidFill>
              <a:cs typeface="Calibri" pitchFamily="34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43548-9C16-4347-AAD2-C43A73C0117D}" type="datetime1">
              <a:rPr lang="fr-BE" sz="800">
                <a:latin typeface="+mj-lt"/>
              </a:rPr>
              <a:pPr>
                <a:defRPr/>
              </a:pPr>
              <a:t>13/05/16</a:t>
            </a:fld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6</a:t>
            </a:fld>
            <a:endParaRPr lang="fr-BE" sz="8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539552" y="836712"/>
            <a:ext cx="8229600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sz="4400" b="1" dirty="0" smtClean="0"/>
              <a:t>nouveaux environnements </a:t>
            </a:r>
          </a:p>
          <a:p>
            <a:pPr algn="ctr" eaLnBrk="1" hangingPunct="1"/>
            <a:r>
              <a:rPr lang="fr-BE" sz="4400" b="1" dirty="0" smtClean="0"/>
              <a:t>de travail</a:t>
            </a:r>
          </a:p>
        </p:txBody>
      </p:sp>
    </p:spTree>
    <p:extLst>
      <p:ext uri="{BB962C8B-B14F-4D97-AF65-F5344CB8AC3E}">
        <p14:creationId xmlns:p14="http://schemas.microsoft.com/office/powerpoint/2010/main" val="384348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04448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fr-BE" sz="4400" b="1" dirty="0" smtClean="0"/>
              <a:t>nouveaux métiers et diversité </a:t>
            </a:r>
            <a:br>
              <a:rPr lang="fr-BE" sz="4400" b="1" dirty="0" smtClean="0"/>
            </a:br>
            <a:r>
              <a:rPr lang="fr-BE" sz="4400" b="1" dirty="0" smtClean="0"/>
              <a:t>des compétences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43548-9C16-4347-AAD2-C43A73C0117D}" type="datetime1">
              <a:rPr lang="fr-BE" sz="800">
                <a:latin typeface="+mj-lt"/>
              </a:rPr>
              <a:pPr>
                <a:defRPr/>
              </a:pPr>
              <a:t>13/05/16</a:t>
            </a:fld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7</a:t>
            </a:fld>
            <a:endParaRPr lang="fr-BE" sz="800" dirty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10770"/>
              </p:ext>
            </p:extLst>
          </p:nvPr>
        </p:nvGraphicFramePr>
        <p:xfrm>
          <a:off x="539552" y="1628800"/>
          <a:ext cx="8208912" cy="4033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592288"/>
                <a:gridCol w="2808312"/>
              </a:tblGrid>
              <a:tr h="40149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Métiers en développement</a:t>
                      </a:r>
                      <a:endParaRPr lang="fr-FR" sz="18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Métiers en transformation</a:t>
                      </a:r>
                      <a:endParaRPr lang="fr-FR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Métiers de niche</a:t>
                      </a:r>
                      <a:endParaRPr lang="fr-FR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Ingénieur</a:t>
                      </a:r>
                      <a:r>
                        <a:rPr lang="fr-FR" sz="1400" baseline="0" dirty="0" smtClean="0"/>
                        <a:t> en biotechnologie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Ingénieur en énergies</a:t>
                      </a:r>
                      <a:r>
                        <a:rPr lang="fr-FR" sz="1400" baseline="0" dirty="0" smtClean="0"/>
                        <a:t> renouvelables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Ingénieur</a:t>
                      </a:r>
                      <a:r>
                        <a:rPr lang="fr-FR" sz="1400" baseline="0" dirty="0" smtClean="0"/>
                        <a:t> en </a:t>
                      </a:r>
                      <a:r>
                        <a:rPr lang="fr-FR" sz="1400" baseline="0" dirty="0" err="1" smtClean="0"/>
                        <a:t>écoconception</a:t>
                      </a:r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/>
                </a:tc>
              </a:tr>
              <a:tr h="401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Responsable qualité, hygiène, sécurité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Responsable</a:t>
                      </a:r>
                      <a:r>
                        <a:rPr lang="fr-FR" sz="1400" baseline="0" dirty="0" smtClean="0"/>
                        <a:t> des collectes et du traitement des déchets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Ecotoxicologue</a:t>
                      </a:r>
                      <a:endParaRPr lang="fr-FR" sz="1400" dirty="0"/>
                    </a:p>
                  </a:txBody>
                  <a:tcPr/>
                </a:tc>
              </a:tr>
              <a:tr h="42987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Ingénieur d’études en efficacité énergétique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Référenceur WEB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Chimiste vert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</a:tr>
              <a:tr h="40149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Responsable </a:t>
                      </a:r>
                      <a:r>
                        <a:rPr lang="fr-FR" sz="1400" dirty="0" err="1" smtClean="0"/>
                        <a:t>supply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chain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Responsable logistique matières</a:t>
                      </a:r>
                      <a:r>
                        <a:rPr lang="fr-FR" sz="1400" baseline="0" dirty="0" smtClean="0"/>
                        <a:t> premières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Chargé de la valorisation</a:t>
                      </a:r>
                      <a:r>
                        <a:rPr lang="fr-FR" sz="1400" baseline="0" dirty="0" smtClean="0"/>
                        <a:t> de la recherche</a:t>
                      </a:r>
                      <a:endParaRPr lang="fr-FR" sz="1400" dirty="0" smtClean="0"/>
                    </a:p>
                  </a:txBody>
                  <a:tcPr/>
                </a:tc>
              </a:tr>
              <a:tr h="401497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Respnsable</a:t>
                      </a:r>
                      <a:r>
                        <a:rPr lang="fr-FR" sz="1400" dirty="0" smtClean="0"/>
                        <a:t> de la gestion des risques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Ingénieur </a:t>
                      </a:r>
                      <a:r>
                        <a:rPr lang="fr-FR" sz="1400" dirty="0" err="1" smtClean="0"/>
                        <a:t>bioproduction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</a:tr>
              <a:tr h="40149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Data </a:t>
                      </a:r>
                      <a:r>
                        <a:rPr lang="fr-FR" sz="1400" dirty="0" err="1" smtClean="0"/>
                        <a:t>analyst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Expert en bilan</a:t>
                      </a:r>
                      <a:r>
                        <a:rPr lang="fr-FR" sz="1400" baseline="0" dirty="0" smtClean="0"/>
                        <a:t> carbone</a:t>
                      </a:r>
                      <a:endParaRPr lang="fr-FR" sz="1400" dirty="0"/>
                    </a:p>
                  </a:txBody>
                  <a:tcPr/>
                </a:tc>
              </a:tr>
              <a:tr h="40149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Data </a:t>
                      </a:r>
                      <a:r>
                        <a:rPr lang="fr-FR" sz="1400" dirty="0" err="1" smtClean="0"/>
                        <a:t>scientist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438159" y="5805264"/>
            <a:ext cx="242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Typologie des métiers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437412" y="6381328"/>
            <a:ext cx="1951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(Source: APEC, 2015)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50242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251520" y="7389440"/>
            <a:ext cx="2133600" cy="365125"/>
          </a:xfrm>
        </p:spPr>
        <p:txBody>
          <a:bodyPr/>
          <a:lstStyle/>
          <a:p>
            <a:pPr>
              <a:defRPr/>
            </a:pPr>
            <a:endParaRPr lang="fr-BE" sz="8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30558" y="260648"/>
            <a:ext cx="892899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sz="4800" b="1" dirty="0" smtClean="0"/>
              <a:t>le paysage de la formation 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79512" y="2060848"/>
            <a:ext cx="5328592" cy="4320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9000"/>
                </a:schemeClr>
              </a:gs>
              <a:gs pos="80000">
                <a:schemeClr val="accent1">
                  <a:shade val="93000"/>
                  <a:satMod val="130000"/>
                  <a:alpha val="19000"/>
                </a:schemeClr>
              </a:gs>
              <a:gs pos="100000">
                <a:schemeClr val="accent1">
                  <a:shade val="94000"/>
                  <a:satMod val="135000"/>
                  <a:alpha val="1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220344" y="1628800"/>
            <a:ext cx="4744144" cy="49685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19000"/>
                </a:schemeClr>
              </a:gs>
              <a:gs pos="80000">
                <a:schemeClr val="accent1">
                  <a:shade val="93000"/>
                  <a:satMod val="130000"/>
                  <a:alpha val="19000"/>
                </a:schemeClr>
              </a:gs>
              <a:gs pos="100000">
                <a:schemeClr val="accent1">
                  <a:shade val="94000"/>
                  <a:satMod val="135000"/>
                  <a:alpha val="1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Flèche vers le bas 23"/>
          <p:cNvSpPr/>
          <p:nvPr/>
        </p:nvSpPr>
        <p:spPr>
          <a:xfrm>
            <a:off x="2627784" y="3645024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95536" y="2285256"/>
            <a:ext cx="4824536" cy="30963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Formations de base (Bachelier, Masters, Doctorats)</a:t>
            </a:r>
          </a:p>
          <a:p>
            <a:pPr algn="ctr"/>
            <a:r>
              <a:rPr lang="fr-FR" dirty="0" smtClean="0"/>
              <a:t>Diplomations</a:t>
            </a:r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4000" dirty="0" smtClean="0"/>
              <a:t>Métiers</a:t>
            </a:r>
            <a:endParaRPr lang="fr-FR" sz="4000" dirty="0"/>
          </a:p>
        </p:txBody>
      </p:sp>
      <p:sp>
        <p:nvSpPr>
          <p:cNvPr id="26" name="Flèche vers le bas 25"/>
          <p:cNvSpPr/>
          <p:nvPr/>
        </p:nvSpPr>
        <p:spPr>
          <a:xfrm>
            <a:off x="2555776" y="3797424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707904" y="4005064"/>
            <a:ext cx="4608512" cy="21602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Formations tout au long de la vie </a:t>
            </a:r>
            <a:r>
              <a:rPr lang="fr-FR" sz="1400" dirty="0" smtClean="0"/>
              <a:t>Attestations – Certifications</a:t>
            </a:r>
          </a:p>
          <a:p>
            <a:pPr algn="ctr"/>
            <a:endParaRPr lang="fr-FR" sz="1400" dirty="0" smtClean="0"/>
          </a:p>
          <a:p>
            <a:pPr algn="ctr"/>
            <a:endParaRPr lang="fr-FR" sz="1400" dirty="0"/>
          </a:p>
          <a:p>
            <a:pPr algn="ctr"/>
            <a:r>
              <a:rPr lang="fr-FR" sz="4000" dirty="0" smtClean="0"/>
              <a:t>Compétences</a:t>
            </a:r>
            <a:endParaRPr lang="fr-FR" sz="4000" dirty="0"/>
          </a:p>
        </p:txBody>
      </p:sp>
      <p:sp>
        <p:nvSpPr>
          <p:cNvPr id="28" name="Flèche vers le bas 27"/>
          <p:cNvSpPr/>
          <p:nvPr/>
        </p:nvSpPr>
        <p:spPr>
          <a:xfrm>
            <a:off x="5796136" y="4869160"/>
            <a:ext cx="432048" cy="432048"/>
          </a:xfrm>
          <a:prstGeom prst="down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652120" y="1700808"/>
            <a:ext cx="309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</a:rPr>
              <a:t>Société</a:t>
            </a:r>
          </a:p>
          <a:p>
            <a:pPr algn="ctr"/>
            <a:r>
              <a:rPr lang="fr-FR" sz="1600" dirty="0">
                <a:solidFill>
                  <a:srgbClr val="FFFF00"/>
                </a:solidFill>
              </a:rPr>
              <a:t>(</a:t>
            </a:r>
            <a:r>
              <a:rPr lang="fr-FR" sz="1600" dirty="0" err="1" smtClean="0">
                <a:solidFill>
                  <a:srgbClr val="FFFF00"/>
                </a:solidFill>
              </a:rPr>
              <a:t>Alumni</a:t>
            </a:r>
            <a:r>
              <a:rPr lang="fr-FR" sz="1600" dirty="0" smtClean="0">
                <a:solidFill>
                  <a:srgbClr val="FFFF00"/>
                </a:solidFill>
              </a:rPr>
              <a:t> - Citoyen - Entreprise)</a:t>
            </a:r>
            <a:endParaRPr lang="fr-FR" sz="1600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67544" y="5601434"/>
            <a:ext cx="38231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</a:rPr>
              <a:t>Université </a:t>
            </a:r>
          </a:p>
          <a:p>
            <a:pPr algn="ctr"/>
            <a:r>
              <a:rPr lang="fr-FR" sz="1600" b="1" dirty="0" smtClean="0">
                <a:solidFill>
                  <a:srgbClr val="FFFF00"/>
                </a:solidFill>
              </a:rPr>
              <a:t>(</a:t>
            </a:r>
            <a:r>
              <a:rPr lang="fr-FR" sz="1600" dirty="0" smtClean="0">
                <a:solidFill>
                  <a:srgbClr val="FFFF00"/>
                </a:solidFill>
              </a:rPr>
              <a:t>Etudiant – Académique – Scientifique) </a:t>
            </a:r>
            <a:endParaRPr lang="fr-FR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7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251520" y="7389440"/>
            <a:ext cx="2133600" cy="365125"/>
          </a:xfrm>
        </p:spPr>
        <p:txBody>
          <a:bodyPr/>
          <a:lstStyle/>
          <a:p>
            <a:pPr>
              <a:defRPr/>
            </a:pPr>
            <a:endParaRPr lang="fr-BE" sz="800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974659" y="6342664"/>
            <a:ext cx="1761688" cy="365125"/>
          </a:xfrm>
        </p:spPr>
        <p:txBody>
          <a:bodyPr/>
          <a:lstStyle/>
          <a:p>
            <a:pPr>
              <a:defRPr/>
            </a:pPr>
            <a:fld id="{AEAC7242-6A4A-435F-A436-ECF4E71F35EF}" type="slidenum">
              <a:rPr lang="fr-BE" sz="800" smtClean="0">
                <a:latin typeface="+mj-lt"/>
              </a:rPr>
              <a:pPr>
                <a:defRPr/>
              </a:pPr>
              <a:t>9</a:t>
            </a:fld>
            <a:endParaRPr lang="fr-BE" sz="8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0" y="188640"/>
            <a:ext cx="89289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BE" sz="4400" b="1" dirty="0" smtClean="0"/>
              <a:t>les enseignements et la formation </a:t>
            </a:r>
          </a:p>
        </p:txBody>
      </p:sp>
      <p:sp>
        <p:nvSpPr>
          <p:cNvPr id="7" name="Flèche vers la droite 6"/>
          <p:cNvSpPr/>
          <p:nvPr/>
        </p:nvSpPr>
        <p:spPr>
          <a:xfrm>
            <a:off x="4063770" y="4293096"/>
            <a:ext cx="4464496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404040"/>
                </a:solidFill>
                <a:latin typeface="Arial Black"/>
                <a:cs typeface="Arial Black"/>
              </a:rPr>
              <a:t>Parcours </a:t>
            </a:r>
            <a:r>
              <a:rPr lang="fr-FR" dirty="0" smtClean="0">
                <a:solidFill>
                  <a:srgbClr val="404040"/>
                </a:solidFill>
                <a:latin typeface="Arial Black"/>
                <a:cs typeface="Arial Black"/>
              </a:rPr>
              <a:t>professionnelle</a:t>
            </a:r>
            <a:endParaRPr lang="fr-FR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9" name="Flèche vers la droite 8"/>
          <p:cNvSpPr/>
          <p:nvPr/>
        </p:nvSpPr>
        <p:spPr>
          <a:xfrm>
            <a:off x="1475656" y="2420888"/>
            <a:ext cx="7052610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404040"/>
                </a:solidFill>
                <a:latin typeface="Arial Black"/>
                <a:cs typeface="Arial Black"/>
              </a:rPr>
              <a:t>Parcours de vie</a:t>
            </a:r>
            <a:endParaRPr lang="fr-FR" sz="3200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10" name="Flèche vers la droite 9"/>
          <p:cNvSpPr/>
          <p:nvPr/>
        </p:nvSpPr>
        <p:spPr>
          <a:xfrm>
            <a:off x="2627784" y="3356992"/>
            <a:ext cx="1440160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404040"/>
                </a:solidFill>
                <a:latin typeface="Arial Black"/>
                <a:cs typeface="Arial Black"/>
              </a:rPr>
              <a:t>Parcours </a:t>
            </a:r>
            <a:r>
              <a:rPr lang="fr-FR" sz="1200" dirty="0" smtClean="0">
                <a:solidFill>
                  <a:srgbClr val="404040"/>
                </a:solidFill>
                <a:latin typeface="Arial Black"/>
                <a:cs typeface="Arial Black"/>
              </a:rPr>
              <a:t>de formation</a:t>
            </a:r>
            <a:endParaRPr lang="fr-FR" sz="1200" dirty="0">
              <a:solidFill>
                <a:srgbClr val="404040"/>
              </a:solidFill>
              <a:latin typeface="Arial Black"/>
              <a:cs typeface="Arial Black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9512" y="2636912"/>
            <a:ext cx="126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Apprenant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79512" y="3563724"/>
            <a:ext cx="121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Université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4499828"/>
            <a:ext cx="128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Employeur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07504" y="155679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Education 1.0</a:t>
            </a:r>
            <a:endParaRPr lang="fr-FR" sz="40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835696" y="5373216"/>
            <a:ext cx="5167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Enseignement = </a:t>
            </a:r>
            <a:r>
              <a:rPr lang="fr-FR" sz="2000" dirty="0" smtClean="0"/>
              <a:t>Source de connaissances </a:t>
            </a:r>
            <a:endParaRPr lang="fr-FR" sz="2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987824" y="5805264"/>
            <a:ext cx="2518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Apprenant = </a:t>
            </a:r>
            <a:r>
              <a:rPr lang="fr-FR" sz="2000" dirty="0" smtClean="0"/>
              <a:t>Passif</a:t>
            </a:r>
            <a:endParaRPr lang="fr-FR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411760" y="6228020"/>
            <a:ext cx="394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Lieu d’apprentissage = </a:t>
            </a:r>
            <a:r>
              <a:rPr lang="fr-FR" sz="2000" dirty="0" smtClean="0"/>
              <a:t>1 entité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0507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ube">
  <a:themeElements>
    <a:clrScheme name="Aube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Aube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5956</TotalTime>
  <Words>654</Words>
  <Application>Microsoft Macintosh PowerPoint</Application>
  <PresentationFormat>Présentation à l'écran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Aube</vt:lpstr>
      <vt:lpstr>En route vers la génération  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nouveaux métiers et diversité  des compétences</vt:lpstr>
      <vt:lpstr>Présentation PowerPoint</vt:lpstr>
      <vt:lpstr>Présentation PowerPoint</vt:lpstr>
      <vt:lpstr>Présentation PowerPoint</vt:lpstr>
      <vt:lpstr>Présentation PowerPoint</vt:lpstr>
      <vt:lpstr>métiers et diversité  des compétences</vt:lpstr>
      <vt:lpstr>métiers et diversité  des compétences</vt:lpstr>
      <vt:lpstr>métiers et diversité  des compétences</vt:lpstr>
      <vt:lpstr>L’équipe:  Eric Haubruge Monique Marcourt Jean-Marie Dujardin Boutheina Benlamine Rachel Navet Elisabeth Waltrégny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DEFINIR</dc:title>
  <dc:creator>BenLamine Boutheina</dc:creator>
  <cp:lastModifiedBy>Eric Haubruge</cp:lastModifiedBy>
  <cp:revision>326</cp:revision>
  <dcterms:created xsi:type="dcterms:W3CDTF">2013-11-04T18:51:52Z</dcterms:created>
  <dcterms:modified xsi:type="dcterms:W3CDTF">2016-05-13T06:25:38Z</dcterms:modified>
</cp:coreProperties>
</file>